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82" r:id="rId2"/>
    <p:sldId id="259" r:id="rId3"/>
    <p:sldId id="256" r:id="rId4"/>
    <p:sldId id="283" r:id="rId5"/>
    <p:sldId id="284" r:id="rId6"/>
    <p:sldId id="285" r:id="rId7"/>
    <p:sldId id="286" r:id="rId8"/>
    <p:sldId id="287" r:id="rId9"/>
    <p:sldId id="288" r:id="rId10"/>
    <p:sldId id="291" r:id="rId11"/>
    <p:sldId id="289" r:id="rId12"/>
    <p:sldId id="295" r:id="rId13"/>
    <p:sldId id="296" r:id="rId14"/>
    <p:sldId id="290" r:id="rId15"/>
    <p:sldId id="297" r:id="rId16"/>
    <p:sldId id="29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66"/>
    <a:srgbClr val="567F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E2706A-AF28-48DD-80AD-769F739CE6AE}" type="doc">
      <dgm:prSet loTypeId="urn:microsoft.com/office/officeart/2005/8/layout/vList2" loCatId="list" qsTypeId="urn:microsoft.com/office/officeart/2005/8/quickstyle/simple1" qsCatId="simple" csTypeId="urn:microsoft.com/office/officeart/2005/8/colors/accent5_5" csCatId="accent5" phldr="1"/>
      <dgm:spPr/>
      <dgm:t>
        <a:bodyPr/>
        <a:lstStyle/>
        <a:p>
          <a:endParaRPr lang="en-US"/>
        </a:p>
      </dgm:t>
    </dgm:pt>
    <dgm:pt modelId="{531EC76D-AF26-4407-905B-DFF10563DD0F}">
      <dgm:prSet phldrT="[Text]" custT="1"/>
      <dgm:spPr/>
      <dgm:t>
        <a:bodyPr/>
        <a:lstStyle/>
        <a:p>
          <a:pPr algn="just"/>
          <a:r>
            <a:rPr lang="en-US" sz="2800" b="1" dirty="0" err="1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Khối</a:t>
          </a:r>
          <a:r>
            <a:rPr lang="en-US" sz="28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lượng dữ </a:t>
          </a:r>
          <a:r>
            <a:rPr lang="en-US" sz="2800" b="1" dirty="0" err="1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liệu</a:t>
          </a:r>
          <a:r>
            <a:rPr lang="en-US" sz="28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càng </a:t>
          </a:r>
          <a:r>
            <a:rPr lang="en-US" sz="2800" b="1" dirty="0" err="1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ngày</a:t>
          </a:r>
          <a:r>
            <a:rPr lang="en-US" sz="28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càng lớn </a:t>
          </a:r>
          <a:endParaRPr lang="en-US" sz="2800" dirty="0">
            <a:solidFill>
              <a:schemeClr val="bg1"/>
            </a:solidFill>
          </a:endParaRPr>
        </a:p>
      </dgm:t>
    </dgm:pt>
    <dgm:pt modelId="{84DFA1A5-D895-4AE6-80C6-035F505368D2}" type="parTrans" cxnId="{D1DB6E2D-392F-4233-865E-789A512D5D3F}">
      <dgm:prSet/>
      <dgm:spPr/>
      <dgm:t>
        <a:bodyPr/>
        <a:lstStyle/>
        <a:p>
          <a:pPr algn="just"/>
          <a:endParaRPr lang="en-US"/>
        </a:p>
      </dgm:t>
    </dgm:pt>
    <dgm:pt modelId="{EBE4ED1A-E187-4EDA-AAE7-75623943F54D}" type="sibTrans" cxnId="{D1DB6E2D-392F-4233-865E-789A512D5D3F}">
      <dgm:prSet/>
      <dgm:spPr/>
      <dgm:t>
        <a:bodyPr/>
        <a:lstStyle/>
        <a:p>
          <a:pPr algn="just"/>
          <a:endParaRPr lang="en-US"/>
        </a:p>
      </dgm:t>
    </dgm:pt>
    <dgm:pt modelId="{85663401-3A57-4BC2-BE20-5933012E99E0}">
      <dgm:prSet phldrT="[Text]"/>
      <dgm:spPr/>
      <dgm:t>
        <a:bodyPr/>
        <a:lstStyle/>
        <a:p>
          <a:pPr algn="just"/>
          <a:endParaRPr lang="en-US" dirty="0"/>
        </a:p>
      </dgm:t>
    </dgm:pt>
    <dgm:pt modelId="{32BA111E-8601-45B1-BE08-2CFD214BB6C6}" type="parTrans" cxnId="{7C139394-C303-48E8-A6C0-EE11336FA675}">
      <dgm:prSet/>
      <dgm:spPr/>
      <dgm:t>
        <a:bodyPr/>
        <a:lstStyle/>
        <a:p>
          <a:pPr algn="just"/>
          <a:endParaRPr lang="en-US"/>
        </a:p>
      </dgm:t>
    </dgm:pt>
    <dgm:pt modelId="{1194E75F-DB40-4CFA-A9E6-991113A25779}" type="sibTrans" cxnId="{7C139394-C303-48E8-A6C0-EE11336FA675}">
      <dgm:prSet/>
      <dgm:spPr/>
      <dgm:t>
        <a:bodyPr/>
        <a:lstStyle/>
        <a:p>
          <a:pPr algn="just"/>
          <a:endParaRPr lang="en-US"/>
        </a:p>
      </dgm:t>
    </dgm:pt>
    <dgm:pt modelId="{98CC7DEE-60FF-4AB6-8D8B-E7CCF02C1D21}" type="pres">
      <dgm:prSet presAssocID="{F0E2706A-AF28-48DD-80AD-769F739CE6A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A69D203-F2C2-4341-8EAD-E6EE9295917F}" type="pres">
      <dgm:prSet presAssocID="{531EC76D-AF26-4407-905B-DFF10563DD0F}" presName="parentText" presStyleLbl="node1" presStyleIdx="0" presStyleCnt="1" custLinFactNeighborX="-15192" custLinFactNeighborY="9763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728B1B-53C5-4E32-B44C-7EB9B710A517}" type="pres">
      <dgm:prSet presAssocID="{531EC76D-AF26-4407-905B-DFF10563DD0F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5AAC2A4-83D6-47B2-A134-E11E7DA9D66F}" type="presOf" srcId="{531EC76D-AF26-4407-905B-DFF10563DD0F}" destId="{EA69D203-F2C2-4341-8EAD-E6EE9295917F}" srcOrd="0" destOrd="0" presId="urn:microsoft.com/office/officeart/2005/8/layout/vList2"/>
    <dgm:cxn modelId="{B163FBFD-D5F6-46DC-9E64-99BCA44FE137}" type="presOf" srcId="{F0E2706A-AF28-48DD-80AD-769F739CE6AE}" destId="{98CC7DEE-60FF-4AB6-8D8B-E7CCF02C1D21}" srcOrd="0" destOrd="0" presId="urn:microsoft.com/office/officeart/2005/8/layout/vList2"/>
    <dgm:cxn modelId="{763B1C43-DD15-41D2-AA6A-259884A256F0}" type="presOf" srcId="{85663401-3A57-4BC2-BE20-5933012E99E0}" destId="{0A728B1B-53C5-4E32-B44C-7EB9B710A517}" srcOrd="0" destOrd="0" presId="urn:microsoft.com/office/officeart/2005/8/layout/vList2"/>
    <dgm:cxn modelId="{7C139394-C303-48E8-A6C0-EE11336FA675}" srcId="{531EC76D-AF26-4407-905B-DFF10563DD0F}" destId="{85663401-3A57-4BC2-BE20-5933012E99E0}" srcOrd="0" destOrd="0" parTransId="{32BA111E-8601-45B1-BE08-2CFD214BB6C6}" sibTransId="{1194E75F-DB40-4CFA-A9E6-991113A25779}"/>
    <dgm:cxn modelId="{D1DB6E2D-392F-4233-865E-789A512D5D3F}" srcId="{F0E2706A-AF28-48DD-80AD-769F739CE6AE}" destId="{531EC76D-AF26-4407-905B-DFF10563DD0F}" srcOrd="0" destOrd="0" parTransId="{84DFA1A5-D895-4AE6-80C6-035F505368D2}" sibTransId="{EBE4ED1A-E187-4EDA-AAE7-75623943F54D}"/>
    <dgm:cxn modelId="{DE7D3AB0-2CF0-4D32-8E42-741586BDAB3A}" type="presParOf" srcId="{98CC7DEE-60FF-4AB6-8D8B-E7CCF02C1D21}" destId="{EA69D203-F2C2-4341-8EAD-E6EE9295917F}" srcOrd="0" destOrd="0" presId="urn:microsoft.com/office/officeart/2005/8/layout/vList2"/>
    <dgm:cxn modelId="{494A6115-A5FD-47D4-91EC-6DE9A88BD426}" type="presParOf" srcId="{98CC7DEE-60FF-4AB6-8D8B-E7CCF02C1D21}" destId="{0A728B1B-53C5-4E32-B44C-7EB9B710A51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E2706A-AF28-48DD-80AD-769F739CE6AE}" type="doc">
      <dgm:prSet loTypeId="urn:microsoft.com/office/officeart/2005/8/layout/vList2" loCatId="list" qsTypeId="urn:microsoft.com/office/officeart/2005/8/quickstyle/simple1" qsCatId="simple" csTypeId="urn:microsoft.com/office/officeart/2005/8/colors/accent5_5" csCatId="accent5" phldr="1"/>
      <dgm:spPr/>
      <dgm:t>
        <a:bodyPr/>
        <a:lstStyle/>
        <a:p>
          <a:endParaRPr lang="en-US"/>
        </a:p>
      </dgm:t>
    </dgm:pt>
    <dgm:pt modelId="{531EC76D-AF26-4407-905B-DFF10563DD0F}">
      <dgm:prSet phldrT="[Text]" custT="1"/>
      <dgm:spPr/>
      <dgm:t>
        <a:bodyPr/>
        <a:lstStyle/>
        <a:p>
          <a:pPr algn="just"/>
          <a:r>
            <a:rPr lang="en-US" sz="2800" b="1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Tốc</a:t>
          </a:r>
          <a:r>
            <a: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800" b="1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độ</a:t>
          </a:r>
          <a:r>
            <a: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800" b="1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đĩa</a:t>
          </a:r>
          <a:r>
            <a: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&lt;&lt; </a:t>
          </a:r>
          <a:r>
            <a:rPr lang="en-US" sz="2800" b="1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tốc</a:t>
          </a:r>
          <a:r>
            <a: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800" b="1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độ</a:t>
          </a:r>
          <a:r>
            <a: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RAM &lt;&lt; </a:t>
          </a:r>
          <a:r>
            <a:rPr lang="en-US" sz="2800" b="1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tốc</a:t>
          </a:r>
          <a:r>
            <a: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800" b="1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độ</a:t>
          </a:r>
          <a:r>
            <a: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800" b="1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bộ</a:t>
          </a:r>
          <a:r>
            <a:rPr lang="en-US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vi xử lý</a:t>
          </a:r>
          <a:endParaRPr lang="en-US" sz="2800" dirty="0">
            <a:solidFill>
              <a:schemeClr val="bg1"/>
            </a:solidFill>
          </a:endParaRPr>
        </a:p>
      </dgm:t>
    </dgm:pt>
    <dgm:pt modelId="{84DFA1A5-D895-4AE6-80C6-035F505368D2}" type="parTrans" cxnId="{D1DB6E2D-392F-4233-865E-789A512D5D3F}">
      <dgm:prSet/>
      <dgm:spPr/>
      <dgm:t>
        <a:bodyPr/>
        <a:lstStyle/>
        <a:p>
          <a:pPr algn="just"/>
          <a:endParaRPr lang="en-US"/>
        </a:p>
      </dgm:t>
    </dgm:pt>
    <dgm:pt modelId="{EBE4ED1A-E187-4EDA-AAE7-75623943F54D}" type="sibTrans" cxnId="{D1DB6E2D-392F-4233-865E-789A512D5D3F}">
      <dgm:prSet/>
      <dgm:spPr/>
      <dgm:t>
        <a:bodyPr/>
        <a:lstStyle/>
        <a:p>
          <a:pPr algn="just"/>
          <a:endParaRPr lang="en-US"/>
        </a:p>
      </dgm:t>
    </dgm:pt>
    <dgm:pt modelId="{85663401-3A57-4BC2-BE20-5933012E99E0}">
      <dgm:prSet phldrT="[Text]"/>
      <dgm:spPr/>
      <dgm:t>
        <a:bodyPr/>
        <a:lstStyle/>
        <a:p>
          <a:pPr algn="just"/>
          <a:endParaRPr lang="en-US" dirty="0"/>
        </a:p>
      </dgm:t>
    </dgm:pt>
    <dgm:pt modelId="{32BA111E-8601-45B1-BE08-2CFD214BB6C6}" type="parTrans" cxnId="{7C139394-C303-48E8-A6C0-EE11336FA675}">
      <dgm:prSet/>
      <dgm:spPr/>
      <dgm:t>
        <a:bodyPr/>
        <a:lstStyle/>
        <a:p>
          <a:pPr algn="just"/>
          <a:endParaRPr lang="en-US"/>
        </a:p>
      </dgm:t>
    </dgm:pt>
    <dgm:pt modelId="{1194E75F-DB40-4CFA-A9E6-991113A25779}" type="sibTrans" cxnId="{7C139394-C303-48E8-A6C0-EE11336FA675}">
      <dgm:prSet/>
      <dgm:spPr/>
      <dgm:t>
        <a:bodyPr/>
        <a:lstStyle/>
        <a:p>
          <a:pPr algn="just"/>
          <a:endParaRPr lang="en-US"/>
        </a:p>
      </dgm:t>
    </dgm:pt>
    <dgm:pt modelId="{98CC7DEE-60FF-4AB6-8D8B-E7CCF02C1D21}" type="pres">
      <dgm:prSet presAssocID="{F0E2706A-AF28-48DD-80AD-769F739CE6A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A69D203-F2C2-4341-8EAD-E6EE9295917F}" type="pres">
      <dgm:prSet presAssocID="{531EC76D-AF26-4407-905B-DFF10563DD0F}" presName="parentText" presStyleLbl="node1" presStyleIdx="0" presStyleCnt="1" custLinFactNeighborX="-7848" custLinFactNeighborY="9143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728B1B-53C5-4E32-B44C-7EB9B710A517}" type="pres">
      <dgm:prSet presAssocID="{531EC76D-AF26-4407-905B-DFF10563DD0F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5AAC2A4-83D6-47B2-A134-E11E7DA9D66F}" type="presOf" srcId="{531EC76D-AF26-4407-905B-DFF10563DD0F}" destId="{EA69D203-F2C2-4341-8EAD-E6EE9295917F}" srcOrd="0" destOrd="0" presId="urn:microsoft.com/office/officeart/2005/8/layout/vList2"/>
    <dgm:cxn modelId="{B163FBFD-D5F6-46DC-9E64-99BCA44FE137}" type="presOf" srcId="{F0E2706A-AF28-48DD-80AD-769F739CE6AE}" destId="{98CC7DEE-60FF-4AB6-8D8B-E7CCF02C1D21}" srcOrd="0" destOrd="0" presId="urn:microsoft.com/office/officeart/2005/8/layout/vList2"/>
    <dgm:cxn modelId="{763B1C43-DD15-41D2-AA6A-259884A256F0}" type="presOf" srcId="{85663401-3A57-4BC2-BE20-5933012E99E0}" destId="{0A728B1B-53C5-4E32-B44C-7EB9B710A517}" srcOrd="0" destOrd="0" presId="urn:microsoft.com/office/officeart/2005/8/layout/vList2"/>
    <dgm:cxn modelId="{7C139394-C303-48E8-A6C0-EE11336FA675}" srcId="{531EC76D-AF26-4407-905B-DFF10563DD0F}" destId="{85663401-3A57-4BC2-BE20-5933012E99E0}" srcOrd="0" destOrd="0" parTransId="{32BA111E-8601-45B1-BE08-2CFD214BB6C6}" sibTransId="{1194E75F-DB40-4CFA-A9E6-991113A25779}"/>
    <dgm:cxn modelId="{D1DB6E2D-392F-4233-865E-789A512D5D3F}" srcId="{F0E2706A-AF28-48DD-80AD-769F739CE6AE}" destId="{531EC76D-AF26-4407-905B-DFF10563DD0F}" srcOrd="0" destOrd="0" parTransId="{84DFA1A5-D895-4AE6-80C6-035F505368D2}" sibTransId="{EBE4ED1A-E187-4EDA-AAE7-75623943F54D}"/>
    <dgm:cxn modelId="{DE7D3AB0-2CF0-4D32-8E42-741586BDAB3A}" type="presParOf" srcId="{98CC7DEE-60FF-4AB6-8D8B-E7CCF02C1D21}" destId="{EA69D203-F2C2-4341-8EAD-E6EE9295917F}" srcOrd="0" destOrd="0" presId="urn:microsoft.com/office/officeart/2005/8/layout/vList2"/>
    <dgm:cxn modelId="{494A6115-A5FD-47D4-91EC-6DE9A88BD426}" type="presParOf" srcId="{98CC7DEE-60FF-4AB6-8D8B-E7CCF02C1D21}" destId="{0A728B1B-53C5-4E32-B44C-7EB9B710A51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69D203-F2C2-4341-8EAD-E6EE9295917F}">
      <dsp:nvSpPr>
        <dsp:cNvPr id="0" name=""/>
        <dsp:cNvSpPr/>
      </dsp:nvSpPr>
      <dsp:spPr>
        <a:xfrm>
          <a:off x="0" y="153123"/>
          <a:ext cx="3866760" cy="1116179"/>
        </a:xfrm>
        <a:prstGeom prst="roundRect">
          <a:avLst/>
        </a:prstGeom>
        <a:solidFill>
          <a:schemeClr val="accent5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err="1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Khối</a:t>
          </a:r>
          <a:r>
            <a:rPr lang="en-US" sz="2800" b="1" kern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lượng dữ </a:t>
          </a:r>
          <a:r>
            <a:rPr lang="en-US" sz="2800" b="1" kern="1200" dirty="0" err="1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liệu</a:t>
          </a:r>
          <a:r>
            <a:rPr lang="en-US" sz="2800" b="1" kern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càng </a:t>
          </a:r>
          <a:r>
            <a:rPr lang="en-US" sz="2800" b="1" kern="1200" dirty="0" err="1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ngày</a:t>
          </a:r>
          <a:r>
            <a:rPr lang="en-US" sz="2800" b="1" kern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càng lớn 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54487" y="207610"/>
        <a:ext cx="3757786" cy="1007205"/>
      </dsp:txXfrm>
    </dsp:sp>
    <dsp:sp modelId="{0A728B1B-53C5-4E32-B44C-7EB9B710A517}">
      <dsp:nvSpPr>
        <dsp:cNvPr id="0" name=""/>
        <dsp:cNvSpPr/>
      </dsp:nvSpPr>
      <dsp:spPr>
        <a:xfrm>
          <a:off x="0" y="1123788"/>
          <a:ext cx="3866760" cy="149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70" tIns="11430" rIns="64008" bIns="11430" numCol="1" spcCol="1270" anchor="t" anchorCtr="0">
          <a:noAutofit/>
        </a:bodyPr>
        <a:lstStyle/>
        <a:p>
          <a:pPr marL="57150" lvl="1" indent="-57150" algn="just" defTabSz="311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US" sz="700" kern="1200" dirty="0"/>
        </a:p>
      </dsp:txBody>
      <dsp:txXfrm>
        <a:off x="0" y="1123788"/>
        <a:ext cx="3866760" cy="1490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69D203-F2C2-4341-8EAD-E6EE9295917F}">
      <dsp:nvSpPr>
        <dsp:cNvPr id="0" name=""/>
        <dsp:cNvSpPr/>
      </dsp:nvSpPr>
      <dsp:spPr>
        <a:xfrm>
          <a:off x="0" y="178999"/>
          <a:ext cx="4196052" cy="1106820"/>
        </a:xfrm>
        <a:prstGeom prst="roundRect">
          <a:avLst/>
        </a:prstGeom>
        <a:solidFill>
          <a:schemeClr val="accent5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Tốc</a:t>
          </a:r>
          <a:r>
            <a:rPr lang="en-US" sz="2800" b="1" kern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800" b="1" kern="1200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độ</a:t>
          </a:r>
          <a:r>
            <a:rPr lang="en-US" sz="2800" b="1" kern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800" b="1" kern="1200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đĩa</a:t>
          </a:r>
          <a:r>
            <a:rPr lang="en-US" sz="2800" b="1" kern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&lt;&lt; </a:t>
          </a:r>
          <a:r>
            <a:rPr lang="en-US" sz="2800" b="1" kern="1200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tốc</a:t>
          </a:r>
          <a:r>
            <a:rPr lang="en-US" sz="2800" b="1" kern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800" b="1" kern="1200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độ</a:t>
          </a:r>
          <a:r>
            <a:rPr lang="en-US" sz="2800" b="1" kern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RAM &lt;&lt; </a:t>
          </a:r>
          <a:r>
            <a:rPr lang="en-US" sz="2800" b="1" kern="1200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tốc</a:t>
          </a:r>
          <a:r>
            <a:rPr lang="en-US" sz="2800" b="1" kern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800" b="1" kern="1200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độ</a:t>
          </a:r>
          <a:r>
            <a:rPr lang="en-US" sz="2800" b="1" kern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</a:t>
          </a:r>
          <a:r>
            <a:rPr lang="en-US" sz="2800" b="1" kern="1200" dirty="0" err="1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bộ</a:t>
          </a:r>
          <a:r>
            <a:rPr lang="en-US" sz="2800" b="1" kern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vi xử lý</a:t>
          </a:r>
          <a:endParaRPr lang="en-US" sz="2800" kern="1200" dirty="0">
            <a:solidFill>
              <a:schemeClr val="bg1"/>
            </a:solidFill>
          </a:endParaRPr>
        </a:p>
      </dsp:txBody>
      <dsp:txXfrm>
        <a:off x="54030" y="233029"/>
        <a:ext cx="4087992" cy="998760"/>
      </dsp:txXfrm>
    </dsp:sp>
    <dsp:sp modelId="{0A728B1B-53C5-4E32-B44C-7EB9B710A517}">
      <dsp:nvSpPr>
        <dsp:cNvPr id="0" name=""/>
        <dsp:cNvSpPr/>
      </dsp:nvSpPr>
      <dsp:spPr>
        <a:xfrm>
          <a:off x="0" y="1119265"/>
          <a:ext cx="4196052" cy="182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225" tIns="13970" rIns="78232" bIns="13970" numCol="1" spcCol="1270" anchor="t" anchorCtr="0">
          <a:noAutofit/>
        </a:bodyPr>
        <a:lstStyle/>
        <a:p>
          <a:pPr marL="57150" lvl="1" indent="-57150" algn="just" defTabSz="400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US" sz="900" kern="1200" dirty="0"/>
        </a:p>
      </dsp:txBody>
      <dsp:txXfrm>
        <a:off x="0" y="1119265"/>
        <a:ext cx="4196052" cy="1821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F74C44-D968-4C37-BFDC-E960DCD128CB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855C65-40D9-4232-9B48-D6246725B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604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89281-9B6A-4724-94CA-1BE451E19A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3D7BBB-C5C1-4330-9386-D80CF98DA1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8A524-0773-47CD-8CE9-7DDB58A47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2D91C-C461-4014-BCED-1A519C164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495809-F68F-46C1-8CB2-F9C4BFFC6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43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F47C6-7A23-4A35-819A-557462760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CD79DB-AFA9-4581-847F-938471B517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D0AD-4FFF-4EC9-9DD9-E376BAD16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D9463-BAAE-47F4-9C6D-A8ED294CB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26449-21B3-4EC8-8F1D-64821F85B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34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C2C174-F29D-43EA-A1E0-46AED65479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6F50A9-0DF1-4EB0-A136-CE296193A7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DEEE1-9B37-4048-B4F0-EF7846CE2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41724-0B7A-4165-BCFA-AA1399475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1DF7C-C9ED-4959-9411-F64A2920A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696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774639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940281"/>
            <a:ext cx="12192000" cy="69696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>
                <a:ea typeface="맑은 고딕" pitchFamily="50" charset="-127"/>
              </a:rPr>
              <a:t>FREE 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97" y="5637245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67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 OF YOUR 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1698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926E3-CEA1-4718-AFB6-59AC4EB80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6B279-8F85-47EB-AC52-F2D7A3BA9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E8143-9E67-46D0-81A6-E658AB386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4EC8B-60C5-4515-93CD-FEB813360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1F0FD-97F3-40F7-9DB6-5E634F0A5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568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73241-1CB0-491C-8036-CDB3C36D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7F7282-1582-4A8D-9843-C96A51D2E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283D64-51AE-4AC8-8150-86E9D0EC7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6A689-6420-4823-9B30-0D09A958E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40049-449D-4968-B34C-8DC976A78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2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BC74F-57F4-4A17-B397-CB3AACA64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AAEB0-81D0-4CDE-8026-DE4FDDB2C9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2F33C-724A-4D69-AD28-7F446BADB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4C508E-E232-4D21-9B0C-8A8A4988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D21816-3903-4CBF-87AF-BE0B5FC6D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365108-7C56-4E86-A23B-79CE4F457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663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738CA-B009-4C64-BC6D-0CA624688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B6487A-AA28-4ECC-9B29-4C122DB7B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46699E-AFC3-427A-AA3F-92397767DB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D03C90-4EBD-45AE-92CF-C3D69EE7B1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9CE65A-D0A5-4FFB-8F8D-190C0D0615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6EE79B-1132-4677-ADA7-465285FD0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10325C-505D-4CB1-A144-48314E913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E0463C-4737-45F7-A313-40F6C1A72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998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FFFB1-7AB8-49A6-9F1E-9EA84D53F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8143DA-B8B9-4973-A0B7-ED7FDB4F0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4D64D2-B6C9-443F-A47E-98C26428A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3F4C40-D943-4492-917E-21A6B6627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475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AAA0E8-1B0C-4087-ADAA-539A67450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70914F-C994-45F1-ACF4-F4F0E6660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6CC9D-5A5A-47A6-B513-9A65FE59F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9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712D8-A42C-4C2D-99E1-FBDDC41C7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DB959-CCF0-4536-9885-19A9C091F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26ACBA-8C8D-459E-93BC-9E172E469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802018-6DD3-4494-B44E-644A3F452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D85FA-2BB6-40C8-B5D9-6285E74D4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ECFC58-2E47-4DC7-A8D2-3030C4C14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11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8D0E1-E1E1-4473-8F87-41473A2FF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5B7584-6D27-4420-ACF5-6053DA34B8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34920F-89D7-4BE3-9A9B-2C3E7C20D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04F53F-B466-4762-855A-5C0A46606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85797E-BA33-4431-8682-5F98CF186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0909B-4A2B-4FEA-BBF6-F923128F3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2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98FDCA-5D3A-4A0F-82BA-576777AB3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65D5E-D278-41B7-BE06-42E7137F9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32AE2-63D1-4926-B63F-437FCE827D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91CD7-2034-4788-9F9C-D697EF552969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2AE5C-4E8F-4097-9E9A-37EBFBC037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92FAC-C16E-4ED0-BA16-55D28282C0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749A0-3153-46FD-85F5-F4D976403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496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3941638"/>
            <a:ext cx="1879577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  <a:t/>
            </a:r>
            <a:br>
              <a:rPr lang="en-US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</a:b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198" y="4086807"/>
            <a:ext cx="7466750" cy="1567544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dirty="0"/>
              <a:t>Xử lý song song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65567" y="4502517"/>
            <a:ext cx="6094258" cy="2212181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i="0" dirty="0" smtClean="0">
                <a:latin typeface="+mn-lt"/>
              </a:rPr>
              <a:t>Lưu </a:t>
            </a:r>
            <a:r>
              <a:rPr lang="en-US" i="0" dirty="0" err="1" smtClean="0">
                <a:latin typeface="+mn-lt"/>
              </a:rPr>
              <a:t>Quang</a:t>
            </a:r>
            <a:r>
              <a:rPr lang="en-US" i="0" dirty="0" smtClean="0">
                <a:latin typeface="+mn-lt"/>
              </a:rPr>
              <a:t> </a:t>
            </a:r>
            <a:r>
              <a:rPr lang="en-US" i="0" dirty="0" err="1" smtClean="0">
                <a:latin typeface="+mn-lt"/>
              </a:rPr>
              <a:t>Tùng</a:t>
            </a:r>
            <a:endParaRPr lang="en-US" i="0" dirty="0">
              <a:latin typeface="+mn-lt"/>
            </a:endParaRPr>
          </a:p>
          <a:p>
            <a:pPr marL="342900" indent="-342900">
              <a:buAutoNum type="arabicPeriod"/>
            </a:pPr>
            <a:r>
              <a:rPr lang="en-US" i="0" dirty="0" err="1" smtClean="0">
                <a:latin typeface="+mn-lt"/>
              </a:rPr>
              <a:t>Đặng</a:t>
            </a:r>
            <a:r>
              <a:rPr lang="en-US" i="0" dirty="0" smtClean="0">
                <a:latin typeface="+mn-lt"/>
              </a:rPr>
              <a:t> </a:t>
            </a:r>
            <a:r>
              <a:rPr lang="en-US" i="0" dirty="0" err="1" smtClean="0">
                <a:latin typeface="+mn-lt"/>
              </a:rPr>
              <a:t>Sỹ</a:t>
            </a:r>
            <a:r>
              <a:rPr lang="en-US" i="0" dirty="0" smtClean="0">
                <a:latin typeface="+mn-lt"/>
              </a:rPr>
              <a:t> </a:t>
            </a:r>
            <a:r>
              <a:rPr lang="en-US" i="0" dirty="0" err="1" smtClean="0">
                <a:latin typeface="+mn-lt"/>
              </a:rPr>
              <a:t>Quân</a:t>
            </a:r>
            <a:endParaRPr lang="en-US" i="0" dirty="0">
              <a:latin typeface="+mn-lt"/>
            </a:endParaRPr>
          </a:p>
          <a:p>
            <a:pPr marL="342900" indent="-342900">
              <a:buAutoNum type="arabicPeriod"/>
            </a:pPr>
            <a:r>
              <a:rPr lang="en-US" i="0" dirty="0" err="1" smtClean="0">
                <a:latin typeface="+mn-lt"/>
              </a:rPr>
              <a:t>Nguyễn</a:t>
            </a:r>
            <a:r>
              <a:rPr lang="en-US" i="0" dirty="0" smtClean="0">
                <a:latin typeface="+mn-lt"/>
              </a:rPr>
              <a:t> </a:t>
            </a:r>
            <a:r>
              <a:rPr lang="en-US" i="0" dirty="0" err="1" smtClean="0">
                <a:latin typeface="+mn-lt"/>
              </a:rPr>
              <a:t>Văn</a:t>
            </a:r>
            <a:r>
              <a:rPr lang="en-US" i="0" dirty="0" smtClean="0">
                <a:latin typeface="+mn-lt"/>
              </a:rPr>
              <a:t> Tuấn</a:t>
            </a:r>
            <a:endParaRPr lang="en-US" i="0" dirty="0">
              <a:latin typeface="+mn-lt"/>
            </a:endParaRPr>
          </a:p>
          <a:p>
            <a:pPr marL="342900" indent="-342900">
              <a:buAutoNum type="arabicPeriod"/>
            </a:pPr>
            <a:r>
              <a:rPr lang="en-US" i="0" dirty="0" err="1">
                <a:latin typeface="+mn-lt"/>
              </a:rPr>
              <a:t>Nguyễn</a:t>
            </a:r>
            <a:r>
              <a:rPr lang="en-US" i="0" dirty="0">
                <a:latin typeface="+mn-lt"/>
              </a:rPr>
              <a:t> </a:t>
            </a:r>
            <a:r>
              <a:rPr lang="en-US" i="0" dirty="0" err="1">
                <a:latin typeface="+mn-lt"/>
              </a:rPr>
              <a:t>Văn</a:t>
            </a:r>
            <a:r>
              <a:rPr lang="en-US" i="0" dirty="0">
                <a:latin typeface="+mn-lt"/>
              </a:rPr>
              <a:t> </a:t>
            </a:r>
            <a:r>
              <a:rPr lang="en-US" i="0" dirty="0" err="1">
                <a:latin typeface="+mn-lt"/>
              </a:rPr>
              <a:t>Quyết</a:t>
            </a:r>
            <a:endParaRPr lang="en-US" i="0" dirty="0">
              <a:latin typeface="+mn-lt"/>
            </a:endParaRPr>
          </a:p>
        </p:txBody>
      </p:sp>
      <p:pic>
        <p:nvPicPr>
          <p:cNvPr id="10" name="Picture 2" descr="Helsinki Institute for Information Technology Careers and Current Employee  Profiles | Find referrals | LinkedIn">
            <a:extLst>
              <a:ext uri="{FF2B5EF4-FFF2-40B4-BE49-F238E27FC236}">
                <a16:creationId xmlns:a16="http://schemas.microsoft.com/office/drawing/2014/main" id="{1A175CA4-CD3D-414C-8167-0ED8041729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5000"/>
                    </a14:imgEffect>
                    <a14:imgEffect>
                      <a14:brightnessContrast contrast="-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" b="46638"/>
          <a:stretch/>
        </p:blipFill>
        <p:spPr bwMode="auto">
          <a:xfrm>
            <a:off x="143070" y="106531"/>
            <a:ext cx="11943183" cy="4395986"/>
          </a:xfrm>
          <a:prstGeom prst="rect">
            <a:avLst/>
          </a:prstGeom>
          <a:noFill/>
          <a:scene3d>
            <a:camera prst="orthographicFront"/>
            <a:lightRig rig="freezing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D8F5CA-256F-424E-B399-A46120745C94}"/>
              </a:ext>
            </a:extLst>
          </p:cNvPr>
          <p:cNvSpPr txBox="1"/>
          <p:nvPr/>
        </p:nvSpPr>
        <p:spPr>
          <a:xfrm>
            <a:off x="4593075" y="5514206"/>
            <a:ext cx="1372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 err="1"/>
              <a:t>Nhóm</a:t>
            </a:r>
            <a:r>
              <a:rPr lang="en-US" sz="2800" b="1" i="1" dirty="0"/>
              <a:t>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712F3E-24BE-49A6-AC72-A6EA567D5BBC}"/>
              </a:ext>
            </a:extLst>
          </p:cNvPr>
          <p:cNvSpPr txBox="1"/>
          <p:nvPr/>
        </p:nvSpPr>
        <p:spPr>
          <a:xfrm>
            <a:off x="9145650" y="4544873"/>
            <a:ext cx="2577777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</a:rPr>
              <a:t>Nguyễn</a:t>
            </a:r>
            <a:r>
              <a:rPr lang="en-US" dirty="0">
                <a:solidFill>
                  <a:schemeClr val="bg1"/>
                </a:solidFill>
              </a:rPr>
              <a:t> Minh </a:t>
            </a:r>
            <a:r>
              <a:rPr lang="en-US" dirty="0" err="1">
                <a:solidFill>
                  <a:schemeClr val="bg1"/>
                </a:solidFill>
              </a:rPr>
              <a:t>Hiếu</a:t>
            </a:r>
            <a:endParaRPr lang="en-US" dirty="0" smtClean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</a:rPr>
              <a:t>Nguyễn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Đức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Toán</a:t>
            </a:r>
            <a:endParaRPr lang="en-US" dirty="0" smtClean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lang="en-US" dirty="0" err="1" smtClean="0">
                <a:solidFill>
                  <a:schemeClr val="bg1"/>
                </a:solidFill>
                <a:cs typeface="Times New Roman" panose="02020603050405020304" pitchFamily="18" charset="0"/>
              </a:rPr>
              <a:t>Đinh</a:t>
            </a:r>
            <a:r>
              <a:rPr lang="en-US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cs typeface="Times New Roman" panose="02020603050405020304" pitchFamily="18" charset="0"/>
              </a:rPr>
              <a:t>Quốc</a:t>
            </a:r>
            <a:r>
              <a:rPr lang="en-US" dirty="0">
                <a:solidFill>
                  <a:schemeClr val="bg1"/>
                </a:solidFill>
                <a:cs typeface="Times New Roman" panose="02020603050405020304" pitchFamily="18" charset="0"/>
              </a:rPr>
              <a:t> Mạnh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</a:rPr>
              <a:t>Nguyễn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Thanh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Tùng</a:t>
            </a:r>
            <a:endParaRPr lang="en-US" dirty="0" smtClean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5"/>
            </a:pPr>
            <a:r>
              <a:rPr lang="en-US" dirty="0" err="1">
                <a:solidFill>
                  <a:schemeClr val="bg1"/>
                </a:solidFill>
              </a:rPr>
              <a:t>Đinh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Văn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Khánh</a:t>
            </a:r>
            <a:endParaRPr lang="en-US" dirty="0">
              <a:solidFill>
                <a:schemeClr val="bg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B125D0-5709-4494-A1A9-78A6E886ADD6}"/>
              </a:ext>
            </a:extLst>
          </p:cNvPr>
          <p:cNvCxnSpPr/>
          <p:nvPr/>
        </p:nvCxnSpPr>
        <p:spPr>
          <a:xfrm flipH="1">
            <a:off x="10161038" y="-149290"/>
            <a:ext cx="2407298" cy="7007290"/>
          </a:xfrm>
          <a:prstGeom prst="line">
            <a:avLst/>
          </a:prstGeom>
          <a:ln w="28575">
            <a:solidFill>
              <a:schemeClr val="bg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8BD76C-E703-4467-9A95-5A270723A768}"/>
              </a:ext>
            </a:extLst>
          </p:cNvPr>
          <p:cNvCxnSpPr>
            <a:cxnSpLocks/>
          </p:cNvCxnSpPr>
          <p:nvPr/>
        </p:nvCxnSpPr>
        <p:spPr>
          <a:xfrm flipH="1">
            <a:off x="10739535" y="0"/>
            <a:ext cx="2356011" cy="6858000"/>
          </a:xfrm>
          <a:prstGeom prst="line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A391E1-3FB4-48FE-94A0-04E36F200E16}"/>
              </a:ext>
            </a:extLst>
          </p:cNvPr>
          <p:cNvCxnSpPr>
            <a:cxnSpLocks/>
          </p:cNvCxnSpPr>
          <p:nvPr/>
        </p:nvCxnSpPr>
        <p:spPr>
          <a:xfrm flipH="1">
            <a:off x="11318032" y="620238"/>
            <a:ext cx="2142933" cy="6237762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A016A28-083F-4FD1-9ED9-A7CF005FBD9A}"/>
              </a:ext>
            </a:extLst>
          </p:cNvPr>
          <p:cNvGrpSpPr/>
          <p:nvPr/>
        </p:nvGrpSpPr>
        <p:grpSpPr>
          <a:xfrm>
            <a:off x="1223870" y="3058635"/>
            <a:ext cx="6635966" cy="3472397"/>
            <a:chOff x="1311747" y="3251079"/>
            <a:chExt cx="6635966" cy="34723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D99EB78-B99B-494D-9152-7EBF9E36FAB1}"/>
                </a:ext>
              </a:extLst>
            </p:cNvPr>
            <p:cNvSpPr txBox="1"/>
            <p:nvPr/>
          </p:nvSpPr>
          <p:spPr>
            <a:xfrm>
              <a:off x="1311747" y="3251079"/>
              <a:ext cx="2407298" cy="4700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Original System: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9E443A0-9527-4A3D-AD13-B25D384D1007}"/>
                </a:ext>
              </a:extLst>
            </p:cNvPr>
            <p:cNvSpPr txBox="1"/>
            <p:nvPr/>
          </p:nvSpPr>
          <p:spPr>
            <a:xfrm>
              <a:off x="1311747" y="4379700"/>
              <a:ext cx="2407298" cy="4700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Parallel System: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962F2318-D7D7-4379-BD97-663ECCC8CADE}"/>
                </a:ext>
              </a:extLst>
            </p:cNvPr>
            <p:cNvGrpSpPr/>
            <p:nvPr/>
          </p:nvGrpSpPr>
          <p:grpSpPr>
            <a:xfrm>
              <a:off x="1572437" y="3739119"/>
              <a:ext cx="1767922" cy="640581"/>
              <a:chOff x="1572437" y="3739119"/>
              <a:chExt cx="1767922" cy="640581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2EBB036-EE3D-41B9-A243-DC781F724490}"/>
                  </a:ext>
                </a:extLst>
              </p:cNvPr>
              <p:cNvSpPr/>
              <p:nvPr/>
            </p:nvSpPr>
            <p:spPr>
              <a:xfrm>
                <a:off x="1572437" y="3739119"/>
                <a:ext cx="1767922" cy="640581"/>
              </a:xfrm>
              <a:prstGeom prst="rect">
                <a:avLst/>
              </a:prstGeom>
              <a:noFill/>
              <a:ln w="28575" cap="flat" cmpd="sng" algn="ctr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E1068F4-4A55-41B8-B45B-62B3DF13D19A}"/>
                  </a:ext>
                </a:extLst>
              </p:cNvPr>
              <p:cNvSpPr txBox="1"/>
              <p:nvPr/>
            </p:nvSpPr>
            <p:spPr>
              <a:xfrm>
                <a:off x="1746400" y="3824410"/>
                <a:ext cx="1537992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Hardware</a:t>
                </a:r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0F9227E-A9D7-416E-8848-AE240472954F}"/>
                </a:ext>
              </a:extLst>
            </p:cNvPr>
            <p:cNvSpPr txBox="1"/>
            <p:nvPr/>
          </p:nvSpPr>
          <p:spPr>
            <a:xfrm>
              <a:off x="6409721" y="3870604"/>
              <a:ext cx="1537992" cy="4700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100% Task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58D87BB-2AFD-4469-981C-69C0F375245E}"/>
                </a:ext>
              </a:extLst>
            </p:cNvPr>
            <p:cNvGrpSpPr/>
            <p:nvPr/>
          </p:nvGrpSpPr>
          <p:grpSpPr>
            <a:xfrm>
              <a:off x="1572437" y="4975736"/>
              <a:ext cx="1767922" cy="640581"/>
              <a:chOff x="1572437" y="3739119"/>
              <a:chExt cx="1767922" cy="640581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D6CD9190-0681-4AC3-9CBA-7FAAE51819C4}"/>
                  </a:ext>
                </a:extLst>
              </p:cNvPr>
              <p:cNvSpPr/>
              <p:nvPr/>
            </p:nvSpPr>
            <p:spPr>
              <a:xfrm>
                <a:off x="1572437" y="3739119"/>
                <a:ext cx="1767922" cy="640581"/>
              </a:xfrm>
              <a:prstGeom prst="rect">
                <a:avLst/>
              </a:prstGeom>
              <a:noFill/>
              <a:ln w="28575" cap="flat" cmpd="sng" algn="ctr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CCD8C87-3184-4C6F-BCB3-BC76D3D8A231}"/>
                  </a:ext>
                </a:extLst>
              </p:cNvPr>
              <p:cNvSpPr txBox="1"/>
              <p:nvPr/>
            </p:nvSpPr>
            <p:spPr>
              <a:xfrm>
                <a:off x="1746400" y="3824410"/>
                <a:ext cx="1537992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Hardware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9BC182B-F266-4927-AB0B-C644C965645D}"/>
                </a:ext>
              </a:extLst>
            </p:cNvPr>
            <p:cNvGrpSpPr/>
            <p:nvPr/>
          </p:nvGrpSpPr>
          <p:grpSpPr>
            <a:xfrm>
              <a:off x="1572437" y="5619548"/>
              <a:ext cx="1767922" cy="640581"/>
              <a:chOff x="1572437" y="3739119"/>
              <a:chExt cx="1767922" cy="640581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8DB5C2AC-456C-45C6-A629-A1479BD60D01}"/>
                  </a:ext>
                </a:extLst>
              </p:cNvPr>
              <p:cNvSpPr/>
              <p:nvPr/>
            </p:nvSpPr>
            <p:spPr>
              <a:xfrm>
                <a:off x="1572437" y="3739119"/>
                <a:ext cx="1767922" cy="640581"/>
              </a:xfrm>
              <a:prstGeom prst="rect">
                <a:avLst/>
              </a:prstGeom>
              <a:noFill/>
              <a:ln w="28575" cap="flat" cmpd="sng" algn="ctr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D720484-BBE2-4F77-906C-BC6295408F3C}"/>
                  </a:ext>
                </a:extLst>
              </p:cNvPr>
              <p:cNvSpPr txBox="1"/>
              <p:nvPr/>
            </p:nvSpPr>
            <p:spPr>
              <a:xfrm>
                <a:off x="1746400" y="3824410"/>
                <a:ext cx="1537992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Hardware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7DAF2DC-3708-4AB2-98FE-C4DA6C6ECCD4}"/>
                </a:ext>
              </a:extLst>
            </p:cNvPr>
            <p:cNvGrpSpPr/>
            <p:nvPr/>
          </p:nvGrpSpPr>
          <p:grpSpPr>
            <a:xfrm>
              <a:off x="3340359" y="4055438"/>
              <a:ext cx="1905000" cy="407035"/>
              <a:chOff x="3340359" y="4055438"/>
              <a:chExt cx="1905000" cy="407035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02DC518-CC9B-4492-8208-D3EE4281F19E}"/>
                  </a:ext>
                </a:extLst>
              </p:cNvPr>
              <p:cNvSpPr txBox="1"/>
              <p:nvPr/>
            </p:nvSpPr>
            <p:spPr>
              <a:xfrm>
                <a:off x="3707367" y="4055438"/>
                <a:ext cx="1537992" cy="4070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Time</a:t>
                </a: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5A961C99-686A-4FD4-B8FD-814D7E625916}"/>
                  </a:ext>
                </a:extLst>
              </p:cNvPr>
              <p:cNvCxnSpPr>
                <a:stCxn id="5" idx="3"/>
              </p:cNvCxnSpPr>
              <p:nvPr/>
            </p:nvCxnSpPr>
            <p:spPr>
              <a:xfrm flipV="1">
                <a:off x="3340359" y="4059409"/>
                <a:ext cx="1735494" cy="1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963CAE5-C263-4933-9B0C-D22F300E4FBC}"/>
                </a:ext>
              </a:extLst>
            </p:cNvPr>
            <p:cNvSpPr/>
            <p:nvPr/>
          </p:nvSpPr>
          <p:spPr>
            <a:xfrm>
              <a:off x="5412083" y="3739119"/>
              <a:ext cx="776144" cy="746553"/>
            </a:xfrm>
            <a:prstGeom prst="ellipse">
              <a:avLst/>
            </a:prstGeom>
            <a:ln w="28575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F61FD3F-81FD-4AA0-9F78-C7FDEC72584A}"/>
                </a:ext>
              </a:extLst>
            </p:cNvPr>
            <p:cNvGrpSpPr/>
            <p:nvPr/>
          </p:nvGrpSpPr>
          <p:grpSpPr>
            <a:xfrm>
              <a:off x="3340359" y="5282165"/>
              <a:ext cx="1537993" cy="411751"/>
              <a:chOff x="3340359" y="4059410"/>
              <a:chExt cx="1573763" cy="411751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51A9EFFA-F091-49B1-B486-A02487AE34D4}"/>
                  </a:ext>
                </a:extLst>
              </p:cNvPr>
              <p:cNvSpPr txBox="1"/>
              <p:nvPr/>
            </p:nvSpPr>
            <p:spPr>
              <a:xfrm>
                <a:off x="3376130" y="4064126"/>
                <a:ext cx="1537992" cy="4070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Time</a:t>
                </a:r>
              </a:p>
            </p:txBody>
          </p: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F906FE53-24A2-41E2-B9D2-849D7F692DA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40359" y="4059410"/>
                <a:ext cx="995266" cy="1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B80708D7-D4E8-48C0-AF81-A7EA071FBA38}"/>
                </a:ext>
              </a:extLst>
            </p:cNvPr>
            <p:cNvGrpSpPr/>
            <p:nvPr/>
          </p:nvGrpSpPr>
          <p:grpSpPr>
            <a:xfrm>
              <a:off x="3357080" y="5915873"/>
              <a:ext cx="1537993" cy="411751"/>
              <a:chOff x="3340359" y="4059410"/>
              <a:chExt cx="1573763" cy="411751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EAF66FD2-A8D6-43A5-837D-C92743380C6E}"/>
                  </a:ext>
                </a:extLst>
              </p:cNvPr>
              <p:cNvSpPr txBox="1"/>
              <p:nvPr/>
            </p:nvSpPr>
            <p:spPr>
              <a:xfrm>
                <a:off x="3376130" y="4064126"/>
                <a:ext cx="1537992" cy="4070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Time</a:t>
                </a:r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30E970C0-9848-4C12-AAA0-7F5E0BAA6A6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40359" y="4059410"/>
                <a:ext cx="995266" cy="1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7E0F3EC-AB3D-485C-877E-EB0D55D852FA}"/>
                </a:ext>
              </a:extLst>
            </p:cNvPr>
            <p:cNvSpPr/>
            <p:nvPr/>
          </p:nvSpPr>
          <p:spPr>
            <a:xfrm>
              <a:off x="4514903" y="4926896"/>
              <a:ext cx="857972" cy="738259"/>
            </a:xfrm>
            <a:prstGeom prst="ellipse">
              <a:avLst/>
            </a:prstGeom>
            <a:ln w="28575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D3FCC26-7EAF-4E65-A703-FFDC66086120}"/>
                </a:ext>
              </a:extLst>
            </p:cNvPr>
            <p:cNvSpPr/>
            <p:nvPr/>
          </p:nvSpPr>
          <p:spPr>
            <a:xfrm>
              <a:off x="4470953" y="5757886"/>
              <a:ext cx="857972" cy="738259"/>
            </a:xfrm>
            <a:prstGeom prst="ellipse">
              <a:avLst/>
            </a:prstGeom>
            <a:ln w="28575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C8F0EB5-1E37-40F9-A644-610FC2CA301B}"/>
                </a:ext>
              </a:extLst>
            </p:cNvPr>
            <p:cNvSpPr/>
            <p:nvPr/>
          </p:nvSpPr>
          <p:spPr>
            <a:xfrm>
              <a:off x="4964384" y="4820031"/>
              <a:ext cx="898135" cy="19034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F9F62F8-4EA2-44EF-98A1-11EA021B90A6}"/>
                </a:ext>
              </a:extLst>
            </p:cNvPr>
            <p:cNvCxnSpPr>
              <a:cxnSpLocks/>
              <a:stCxn id="47" idx="0"/>
              <a:endCxn id="47" idx="4"/>
            </p:cNvCxnSpPr>
            <p:nvPr/>
          </p:nvCxnSpPr>
          <p:spPr>
            <a:xfrm>
              <a:off x="4943889" y="4926896"/>
              <a:ext cx="0" cy="738259"/>
            </a:xfrm>
            <a:prstGeom prst="line">
              <a:avLst/>
            </a:prstGeom>
            <a:ln w="28575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91BE1DD-8D3C-4D70-A37E-2B047C4997A8}"/>
                </a:ext>
              </a:extLst>
            </p:cNvPr>
            <p:cNvCxnSpPr>
              <a:cxnSpLocks/>
            </p:cNvCxnSpPr>
            <p:nvPr/>
          </p:nvCxnSpPr>
          <p:spPr>
            <a:xfrm>
              <a:off x="4943889" y="5754976"/>
              <a:ext cx="0" cy="738259"/>
            </a:xfrm>
            <a:prstGeom prst="line">
              <a:avLst/>
            </a:prstGeom>
            <a:ln w="28575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7393116-7FC5-4FF9-9AD7-9A09F5ACAD01}"/>
                </a:ext>
              </a:extLst>
            </p:cNvPr>
            <p:cNvSpPr txBox="1"/>
            <p:nvPr/>
          </p:nvSpPr>
          <p:spPr>
            <a:xfrm>
              <a:off x="5075853" y="5031832"/>
              <a:ext cx="1537992" cy="4700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60% Task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F7AB23E-EEFD-4F1A-A614-D5E8E850FE92}"/>
                </a:ext>
              </a:extLst>
            </p:cNvPr>
            <p:cNvSpPr txBox="1"/>
            <p:nvPr/>
          </p:nvSpPr>
          <p:spPr>
            <a:xfrm>
              <a:off x="5075853" y="5859390"/>
              <a:ext cx="1537992" cy="4700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60% Task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DAD62BF-0A0F-4296-80C4-9145B3157DB3}"/>
              </a:ext>
            </a:extLst>
          </p:cNvPr>
          <p:cNvSpPr txBox="1"/>
          <p:nvPr/>
        </p:nvSpPr>
        <p:spPr>
          <a:xfrm>
            <a:off x="6708159" y="4999535"/>
            <a:ext cx="5403105" cy="106567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457200" algn="just">
              <a:lnSpc>
                <a:spcPct val="107000"/>
              </a:lnSpc>
              <a:spcAft>
                <a:spcPts val="800"/>
              </a:spcAft>
            </a:pPr>
            <a:r>
              <a:rPr lang="en-US" sz="20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Ví</a:t>
            </a:r>
            <a:r>
              <a:rPr lang="en-US" sz="20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dụ</a:t>
            </a:r>
            <a:r>
              <a:rPr lang="en-US" sz="20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một hệ </a:t>
            </a:r>
            <a:r>
              <a:rPr lang="en-US" sz="20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0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ban đầu mất </a:t>
            </a:r>
            <a:r>
              <a:rPr lang="en-US" sz="20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60s</a:t>
            </a:r>
            <a:r>
              <a:rPr lang="en-US" sz="20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để </a:t>
            </a:r>
            <a:r>
              <a:rPr lang="en-US" sz="20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0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hiện 1 </a:t>
            </a:r>
            <a:r>
              <a:rPr lang="en-US" sz="20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sz="20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vụ</a:t>
            </a:r>
            <a:r>
              <a:rPr lang="en-US" sz="20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và </a:t>
            </a:r>
            <a:r>
              <a:rPr lang="en-US" sz="20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hai</a:t>
            </a:r>
            <a:r>
              <a:rPr lang="en-US" sz="20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hệ </a:t>
            </a:r>
            <a:r>
              <a:rPr lang="en-US" sz="20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0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song song mất </a:t>
            </a:r>
            <a:r>
              <a:rPr lang="en-US" sz="20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30s</a:t>
            </a:r>
            <a:r>
              <a:rPr lang="en-US" sz="20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thì </a:t>
            </a:r>
            <a:r>
              <a:rPr lang="en-US" sz="20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0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trị Speedup = 60/30 = 2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3528C2A-37AB-41F9-98DE-18ADEE09931B}"/>
              </a:ext>
            </a:extLst>
          </p:cNvPr>
          <p:cNvSpPr txBox="1"/>
          <p:nvPr/>
        </p:nvSpPr>
        <p:spPr>
          <a:xfrm>
            <a:off x="920380" y="1140232"/>
            <a:ext cx="67389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800" b="1" dirty="0">
                <a:latin typeface="Calibri" panose="020F0502020204030204" pitchFamily="34" charset="0"/>
                <a:cs typeface="Calibri" panose="020F0502020204030204" pitchFamily="34" charset="0"/>
              </a:rPr>
              <a:t>Cải thiện thời gian </a:t>
            </a:r>
            <a:r>
              <a:rPr lang="en-US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phản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hồi (Speedup)</a:t>
            </a:r>
            <a:r>
              <a:rPr lang="vi-VN" sz="2800" b="1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6113D76-4600-4C57-9124-46EB9E8EDB73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4.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Ưu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điểm của xử lí song song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AC91E45-36BA-41CB-8C1F-5DBD55EC7E2A}"/>
              </a:ext>
            </a:extLst>
          </p:cNvPr>
          <p:cNvSpPr txBox="1"/>
          <p:nvPr/>
        </p:nvSpPr>
        <p:spPr>
          <a:xfrm>
            <a:off x="1484560" y="1673860"/>
            <a:ext cx="8164285" cy="126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Thời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phản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hồi được cải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thiện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thể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đạt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được bằng cách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chia nhỏ một nhiệm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vụ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lớn thành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thành phần nhỏ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hơn hoặc bằng cách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giảm thời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chờ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A06D697D-F000-4C08-99A9-DB8C1DB3A145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F941FB0-504C-4623-87D7-4C1BF6B90AFD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A8C757BF-5703-491E-9140-037B48BD39F4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F8773B0-0542-4376-B847-7ED4DA02240A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21532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81" grpId="0"/>
      <p:bldP spid="82" grpId="0"/>
      <p:bldP spid="8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BA3A5ED-906B-40E0-AA75-3A254EA815C4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4.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Ưu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điểm của xử lí song song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B125D0-5709-4494-A1A9-78A6E886ADD6}"/>
              </a:ext>
            </a:extLst>
          </p:cNvPr>
          <p:cNvCxnSpPr/>
          <p:nvPr/>
        </p:nvCxnSpPr>
        <p:spPr>
          <a:xfrm flipH="1">
            <a:off x="10161038" y="-149290"/>
            <a:ext cx="2407298" cy="7007290"/>
          </a:xfrm>
          <a:prstGeom prst="line">
            <a:avLst/>
          </a:prstGeom>
          <a:ln w="28575">
            <a:solidFill>
              <a:schemeClr val="bg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8BD76C-E703-4467-9A95-5A270723A768}"/>
              </a:ext>
            </a:extLst>
          </p:cNvPr>
          <p:cNvCxnSpPr>
            <a:cxnSpLocks/>
          </p:cNvCxnSpPr>
          <p:nvPr/>
        </p:nvCxnSpPr>
        <p:spPr>
          <a:xfrm flipH="1">
            <a:off x="10739535" y="0"/>
            <a:ext cx="2356011" cy="6858000"/>
          </a:xfrm>
          <a:prstGeom prst="line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A391E1-3FB4-48FE-94A0-04E36F200E16}"/>
              </a:ext>
            </a:extLst>
          </p:cNvPr>
          <p:cNvCxnSpPr>
            <a:cxnSpLocks/>
          </p:cNvCxnSpPr>
          <p:nvPr/>
        </p:nvCxnSpPr>
        <p:spPr>
          <a:xfrm flipH="1">
            <a:off x="11318032" y="620238"/>
            <a:ext cx="2142933" cy="6237762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32B8E58-6695-44A5-AC1C-F6EB2D520381}"/>
              </a:ext>
            </a:extLst>
          </p:cNvPr>
          <p:cNvSpPr txBox="1"/>
          <p:nvPr/>
        </p:nvSpPr>
        <p:spPr>
          <a:xfrm>
            <a:off x="748003" y="1249073"/>
            <a:ext cx="8455867" cy="532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Cải </a:t>
            </a:r>
            <a:r>
              <a:rPr lang="en-US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thiện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thời </a:t>
            </a:r>
            <a:r>
              <a:rPr lang="en-US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phản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hồi (Speedup)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48C4495-BEE6-4097-B11B-0A902FB4B5BC}"/>
              </a:ext>
            </a:extLst>
          </p:cNvPr>
          <p:cNvSpPr txBox="1"/>
          <p:nvPr/>
        </p:nvSpPr>
        <p:spPr>
          <a:xfrm>
            <a:off x="918166" y="1847324"/>
            <a:ext cx="9727406" cy="4626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dụng DSS và truy vấn song song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thể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đạt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được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xử lý song song: mỗi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giao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dịch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thể chạy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nhanh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hơn.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Tuy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nhiên,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đối với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dụng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OLTP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thể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được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 chỉ mở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rộng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quy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 Với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dụng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OLTP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, mỗi quá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độc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lập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ngay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cả khi xử lý song song, mỗi lần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chèn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hoặc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cập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nhật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trên một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bảng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đơn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hàng vẫn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sẽ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chạy ở cùng một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 Trên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tế, chi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phí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do đồng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hóa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thể làm giảm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một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chút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 Vì mỗi hoạt động được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hiện đều nhỏ, nên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thích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hợp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để cố gắng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hiện song song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chúng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; chi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phí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sẽ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lớn hơn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lợi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ích.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cũng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thể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đạt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được với xử lý hàng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loạt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, nhưng mức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phụ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thuộc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vào sự đồng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hóa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giữa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vụ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20CC11-76FC-414F-967C-1F9AB5110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745" y="142310"/>
            <a:ext cx="4025111" cy="1833427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239EB2E1-E9A1-4F46-B0E0-F998B4CB922C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69085C0-5876-4466-8CA1-F85FD19459BB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0FCD221-71AF-4575-8D23-DF8B606B3469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3C15FA6-5C2E-4C27-BCA9-9F8DA4120A7B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941021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B125D0-5709-4494-A1A9-78A6E886ADD6}"/>
              </a:ext>
            </a:extLst>
          </p:cNvPr>
          <p:cNvCxnSpPr/>
          <p:nvPr/>
        </p:nvCxnSpPr>
        <p:spPr>
          <a:xfrm flipH="1">
            <a:off x="10161038" y="-149290"/>
            <a:ext cx="2407298" cy="7007290"/>
          </a:xfrm>
          <a:prstGeom prst="line">
            <a:avLst/>
          </a:prstGeom>
          <a:ln w="28575">
            <a:solidFill>
              <a:schemeClr val="bg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8BD76C-E703-4467-9A95-5A270723A768}"/>
              </a:ext>
            </a:extLst>
          </p:cNvPr>
          <p:cNvCxnSpPr>
            <a:cxnSpLocks/>
          </p:cNvCxnSpPr>
          <p:nvPr/>
        </p:nvCxnSpPr>
        <p:spPr>
          <a:xfrm flipH="1">
            <a:off x="10739535" y="0"/>
            <a:ext cx="2356011" cy="6858000"/>
          </a:xfrm>
          <a:prstGeom prst="line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A391E1-3FB4-48FE-94A0-04E36F200E16}"/>
              </a:ext>
            </a:extLst>
          </p:cNvPr>
          <p:cNvCxnSpPr>
            <a:cxnSpLocks/>
          </p:cNvCxnSpPr>
          <p:nvPr/>
        </p:nvCxnSpPr>
        <p:spPr>
          <a:xfrm flipH="1">
            <a:off x="11318032" y="620238"/>
            <a:ext cx="2142933" cy="6237762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0DAD62BF-0A0F-4296-80C4-9145B3157DB3}"/>
              </a:ext>
            </a:extLst>
          </p:cNvPr>
          <p:cNvSpPr txBox="1"/>
          <p:nvPr/>
        </p:nvSpPr>
        <p:spPr>
          <a:xfrm>
            <a:off x="6540337" y="5256170"/>
            <a:ext cx="5514153" cy="1264642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457200" algn="just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N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ếu hệ </a:t>
            </a:r>
            <a:r>
              <a:rPr lang="en-US" sz="18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 ban đầu </a:t>
            </a:r>
            <a:r>
              <a:rPr lang="en-US" sz="18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 thể xử lý 100 </a:t>
            </a:r>
            <a:r>
              <a:rPr lang="en-US" sz="18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giao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 dịch trong một </a:t>
            </a:r>
            <a:r>
              <a:rPr lang="en-US" sz="18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khoảng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 thời </a:t>
            </a:r>
            <a:r>
              <a:rPr lang="en-US" sz="18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gian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 nhất định và hệ </a:t>
            </a:r>
            <a:r>
              <a:rPr lang="en-US" sz="18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 song song </a:t>
            </a:r>
            <a:r>
              <a:rPr lang="en-US" sz="18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 thể xử lý 200 </a:t>
            </a:r>
            <a:r>
              <a:rPr lang="en-US" sz="18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giao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 dịch trong </a:t>
            </a:r>
            <a:r>
              <a:rPr lang="en-US" sz="18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khoảng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 thời </a:t>
            </a:r>
            <a:r>
              <a:rPr lang="en-US" sz="18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gian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 này, thì </a:t>
            </a:r>
            <a:r>
              <a:rPr lang="en-US" sz="1800" dirty="0" err="1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giá</a:t>
            </a:r>
            <a:r>
              <a:rPr lang="en-US" sz="1800" dirty="0"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</a:rPr>
              <a:t> trị của Scaleup 200/100 = 2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3528C2A-37AB-41F9-98DE-18ADEE09931B}"/>
              </a:ext>
            </a:extLst>
          </p:cNvPr>
          <p:cNvSpPr txBox="1"/>
          <p:nvPr/>
        </p:nvSpPr>
        <p:spPr>
          <a:xfrm>
            <a:off x="920380" y="1140232"/>
            <a:ext cx="67389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800" b="1" dirty="0">
                <a:latin typeface="Calibri" panose="020F0502020204030204" pitchFamily="34" charset="0"/>
                <a:cs typeface="Calibri" panose="020F0502020204030204" pitchFamily="34" charset="0"/>
              </a:rPr>
              <a:t>Cải thiện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hiệu </a:t>
            </a:r>
            <a:r>
              <a:rPr lang="en-US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suất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(Scaleup)</a:t>
            </a:r>
            <a:r>
              <a:rPr lang="vi-VN" sz="2800" b="1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6113D76-4600-4C57-9124-46EB9E8EDB73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4.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Ưu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điểm của xử lí song song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F3380F4-640A-4DE6-AFB5-FD7B0BF551C2}"/>
              </a:ext>
            </a:extLst>
          </p:cNvPr>
          <p:cNvGrpSpPr/>
          <p:nvPr/>
        </p:nvGrpSpPr>
        <p:grpSpPr>
          <a:xfrm>
            <a:off x="814295" y="3133926"/>
            <a:ext cx="6635966" cy="3181110"/>
            <a:chOff x="1347695" y="2059976"/>
            <a:chExt cx="6635966" cy="318111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D99EB78-B99B-494D-9152-7EBF9E36FAB1}"/>
                </a:ext>
              </a:extLst>
            </p:cNvPr>
            <p:cNvSpPr txBox="1"/>
            <p:nvPr/>
          </p:nvSpPr>
          <p:spPr>
            <a:xfrm>
              <a:off x="1347695" y="2059976"/>
              <a:ext cx="2407298" cy="4700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Original System: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9E443A0-9527-4A3D-AD13-B25D384D1007}"/>
                </a:ext>
              </a:extLst>
            </p:cNvPr>
            <p:cNvSpPr txBox="1"/>
            <p:nvPr/>
          </p:nvSpPr>
          <p:spPr>
            <a:xfrm>
              <a:off x="1347695" y="3188597"/>
              <a:ext cx="2407298" cy="4700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Parallel System: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962F2318-D7D7-4379-BD97-663ECCC8CADE}"/>
                </a:ext>
              </a:extLst>
            </p:cNvPr>
            <p:cNvGrpSpPr/>
            <p:nvPr/>
          </p:nvGrpSpPr>
          <p:grpSpPr>
            <a:xfrm>
              <a:off x="1608385" y="2548016"/>
              <a:ext cx="1767922" cy="640581"/>
              <a:chOff x="1572437" y="3739119"/>
              <a:chExt cx="1767922" cy="640581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2EBB036-EE3D-41B9-A243-DC781F724490}"/>
                  </a:ext>
                </a:extLst>
              </p:cNvPr>
              <p:cNvSpPr/>
              <p:nvPr/>
            </p:nvSpPr>
            <p:spPr>
              <a:xfrm>
                <a:off x="1572437" y="3739119"/>
                <a:ext cx="1767922" cy="640581"/>
              </a:xfrm>
              <a:prstGeom prst="rect">
                <a:avLst/>
              </a:prstGeom>
              <a:noFill/>
              <a:ln w="28575" cap="flat" cmpd="sng" algn="ctr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E1068F4-4A55-41B8-B45B-62B3DF13D19A}"/>
                  </a:ext>
                </a:extLst>
              </p:cNvPr>
              <p:cNvSpPr txBox="1"/>
              <p:nvPr/>
            </p:nvSpPr>
            <p:spPr>
              <a:xfrm>
                <a:off x="1746400" y="3824410"/>
                <a:ext cx="1537992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Hardware</a:t>
                </a:r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0F9227E-A9D7-416E-8848-AE240472954F}"/>
                </a:ext>
              </a:extLst>
            </p:cNvPr>
            <p:cNvSpPr txBox="1"/>
            <p:nvPr/>
          </p:nvSpPr>
          <p:spPr>
            <a:xfrm>
              <a:off x="6445669" y="2679501"/>
              <a:ext cx="1537992" cy="4700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100% Task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58D87BB-2AFD-4469-981C-69C0F375245E}"/>
                </a:ext>
              </a:extLst>
            </p:cNvPr>
            <p:cNvGrpSpPr/>
            <p:nvPr/>
          </p:nvGrpSpPr>
          <p:grpSpPr>
            <a:xfrm>
              <a:off x="1608385" y="3784633"/>
              <a:ext cx="1767922" cy="640581"/>
              <a:chOff x="1572437" y="3739119"/>
              <a:chExt cx="1767922" cy="640581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D6CD9190-0681-4AC3-9CBA-7FAAE51819C4}"/>
                  </a:ext>
                </a:extLst>
              </p:cNvPr>
              <p:cNvSpPr/>
              <p:nvPr/>
            </p:nvSpPr>
            <p:spPr>
              <a:xfrm>
                <a:off x="1572437" y="3739119"/>
                <a:ext cx="1767922" cy="640581"/>
              </a:xfrm>
              <a:prstGeom prst="rect">
                <a:avLst/>
              </a:prstGeom>
              <a:noFill/>
              <a:ln w="28575" cap="flat" cmpd="sng" algn="ctr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CCD8C87-3184-4C6F-BCB3-BC76D3D8A231}"/>
                  </a:ext>
                </a:extLst>
              </p:cNvPr>
              <p:cNvSpPr txBox="1"/>
              <p:nvPr/>
            </p:nvSpPr>
            <p:spPr>
              <a:xfrm>
                <a:off x="1746400" y="3824410"/>
                <a:ext cx="1537992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Hardware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9BC182B-F266-4927-AB0B-C644C965645D}"/>
                </a:ext>
              </a:extLst>
            </p:cNvPr>
            <p:cNvGrpSpPr/>
            <p:nvPr/>
          </p:nvGrpSpPr>
          <p:grpSpPr>
            <a:xfrm>
              <a:off x="1608385" y="4428445"/>
              <a:ext cx="1767922" cy="640581"/>
              <a:chOff x="1572437" y="3739119"/>
              <a:chExt cx="1767922" cy="640581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8DB5C2AC-456C-45C6-A629-A1479BD60D01}"/>
                  </a:ext>
                </a:extLst>
              </p:cNvPr>
              <p:cNvSpPr/>
              <p:nvPr/>
            </p:nvSpPr>
            <p:spPr>
              <a:xfrm>
                <a:off x="1572437" y="3739119"/>
                <a:ext cx="1767922" cy="640581"/>
              </a:xfrm>
              <a:prstGeom prst="rect">
                <a:avLst/>
              </a:prstGeom>
              <a:noFill/>
              <a:ln w="28575" cap="flat" cmpd="sng" algn="ctr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5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D720484-BBE2-4F77-906C-BC6295408F3C}"/>
                  </a:ext>
                </a:extLst>
              </p:cNvPr>
              <p:cNvSpPr txBox="1"/>
              <p:nvPr/>
            </p:nvSpPr>
            <p:spPr>
              <a:xfrm>
                <a:off x="1746400" y="3824410"/>
                <a:ext cx="1537992" cy="4700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Hardware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7DAF2DC-3708-4AB2-98FE-C4DA6C6ECCD4}"/>
                </a:ext>
              </a:extLst>
            </p:cNvPr>
            <p:cNvGrpSpPr/>
            <p:nvPr/>
          </p:nvGrpSpPr>
          <p:grpSpPr>
            <a:xfrm>
              <a:off x="3376307" y="2864335"/>
              <a:ext cx="1905000" cy="407035"/>
              <a:chOff x="3340359" y="4055438"/>
              <a:chExt cx="1905000" cy="407035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02DC518-CC9B-4492-8208-D3EE4281F19E}"/>
                  </a:ext>
                </a:extLst>
              </p:cNvPr>
              <p:cNvSpPr txBox="1"/>
              <p:nvPr/>
            </p:nvSpPr>
            <p:spPr>
              <a:xfrm>
                <a:off x="3707367" y="4055438"/>
                <a:ext cx="1537992" cy="4070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Time</a:t>
                </a: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5A961C99-686A-4FD4-B8FD-814D7E625916}"/>
                  </a:ext>
                </a:extLst>
              </p:cNvPr>
              <p:cNvCxnSpPr>
                <a:cxnSpLocks/>
                <a:stCxn id="5" idx="3"/>
              </p:cNvCxnSpPr>
              <p:nvPr/>
            </p:nvCxnSpPr>
            <p:spPr>
              <a:xfrm flipV="1">
                <a:off x="3340359" y="4059409"/>
                <a:ext cx="1735494" cy="1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963CAE5-C263-4933-9B0C-D22F300E4FBC}"/>
                </a:ext>
              </a:extLst>
            </p:cNvPr>
            <p:cNvSpPr/>
            <p:nvPr/>
          </p:nvSpPr>
          <p:spPr>
            <a:xfrm>
              <a:off x="5448031" y="2548016"/>
              <a:ext cx="776144" cy="746553"/>
            </a:xfrm>
            <a:prstGeom prst="ellipse">
              <a:avLst/>
            </a:prstGeom>
            <a:ln w="28575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F61FD3F-81FD-4AA0-9F78-C7FDEC72584A}"/>
                </a:ext>
              </a:extLst>
            </p:cNvPr>
            <p:cNvGrpSpPr/>
            <p:nvPr/>
          </p:nvGrpSpPr>
          <p:grpSpPr>
            <a:xfrm>
              <a:off x="3376307" y="4091062"/>
              <a:ext cx="1537993" cy="411751"/>
              <a:chOff x="3340359" y="4059410"/>
              <a:chExt cx="1573763" cy="411751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51A9EFFA-F091-49B1-B486-A02487AE34D4}"/>
                  </a:ext>
                </a:extLst>
              </p:cNvPr>
              <p:cNvSpPr txBox="1"/>
              <p:nvPr/>
            </p:nvSpPr>
            <p:spPr>
              <a:xfrm>
                <a:off x="3376130" y="4064126"/>
                <a:ext cx="1537992" cy="4070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Time</a:t>
                </a:r>
              </a:p>
            </p:txBody>
          </p: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F906FE53-24A2-41E2-B9D2-849D7F692DA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40359" y="4059410"/>
                <a:ext cx="995266" cy="1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B80708D7-D4E8-48C0-AF81-A7EA071FBA38}"/>
                </a:ext>
              </a:extLst>
            </p:cNvPr>
            <p:cNvGrpSpPr/>
            <p:nvPr/>
          </p:nvGrpSpPr>
          <p:grpSpPr>
            <a:xfrm>
              <a:off x="3393028" y="4724770"/>
              <a:ext cx="1537993" cy="411751"/>
              <a:chOff x="3340359" y="4059410"/>
              <a:chExt cx="1573763" cy="411751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EAF66FD2-A8D6-43A5-837D-C92743380C6E}"/>
                  </a:ext>
                </a:extLst>
              </p:cNvPr>
              <p:cNvSpPr txBox="1"/>
              <p:nvPr/>
            </p:nvSpPr>
            <p:spPr>
              <a:xfrm>
                <a:off x="3376130" y="4064126"/>
                <a:ext cx="1537992" cy="4070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Time</a:t>
                </a:r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30E970C0-9848-4C12-AAA0-7F5E0BAA6A6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40359" y="4059410"/>
                <a:ext cx="995266" cy="1"/>
              </a:xfrm>
              <a:prstGeom prst="straightConnector1">
                <a:avLst/>
              </a:prstGeom>
              <a:ln w="571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DB775B3-7F65-44B9-B40D-44482410829A}"/>
                </a:ext>
              </a:extLst>
            </p:cNvPr>
            <p:cNvSpPr txBox="1"/>
            <p:nvPr/>
          </p:nvSpPr>
          <p:spPr>
            <a:xfrm>
              <a:off x="5537015" y="3832726"/>
              <a:ext cx="1537992" cy="4700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200% Task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937B0222-896F-4BEA-8113-8EFEAE5BFC21}"/>
                </a:ext>
              </a:extLst>
            </p:cNvPr>
            <p:cNvSpPr/>
            <p:nvPr/>
          </p:nvSpPr>
          <p:spPr>
            <a:xfrm>
              <a:off x="4539377" y="3701241"/>
              <a:ext cx="776144" cy="746553"/>
            </a:xfrm>
            <a:prstGeom prst="ellipse">
              <a:avLst/>
            </a:prstGeom>
            <a:ln w="28575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8338455-AFAA-4F57-8DBF-30145420A022}"/>
                </a:ext>
              </a:extLst>
            </p:cNvPr>
            <p:cNvSpPr txBox="1"/>
            <p:nvPr/>
          </p:nvSpPr>
          <p:spPr>
            <a:xfrm>
              <a:off x="5537015" y="4626018"/>
              <a:ext cx="1537992" cy="4700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07000"/>
                </a:lnSpc>
                <a:spcAft>
                  <a:spcPts val="800"/>
                </a:spcAft>
              </a:pPr>
              <a:r>
                <a:rPr 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200% Task</a:t>
              </a: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2F60E29-2350-420E-B133-5D42BDD28068}"/>
                </a:ext>
              </a:extLst>
            </p:cNvPr>
            <p:cNvSpPr/>
            <p:nvPr/>
          </p:nvSpPr>
          <p:spPr>
            <a:xfrm>
              <a:off x="4539377" y="4494533"/>
              <a:ext cx="776144" cy="746553"/>
            </a:xfrm>
            <a:prstGeom prst="ellipse">
              <a:avLst/>
            </a:prstGeom>
            <a:ln w="28575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FE1A7F0A-11EC-4C84-B88D-DAE789A9062F}"/>
              </a:ext>
            </a:extLst>
          </p:cNvPr>
          <p:cNvSpPr txBox="1"/>
          <p:nvPr/>
        </p:nvSpPr>
        <p:spPr>
          <a:xfrm>
            <a:off x="1268445" y="1742249"/>
            <a:ext cx="8068515" cy="126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just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Với scale tốt, nếu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khối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lượng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giao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dịch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lên thì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thể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giữ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thời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phản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hồi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đổi bằng cách thêm tài nguyên phần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cứng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như CPU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0D87114-762C-4170-B165-777A457CBC54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4F9C3A7F-7318-4B63-8C76-5AC3BDA222C4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D9FF85A-EBD1-47A3-A758-E92F1DF516B7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F161591-7A4F-47C6-8931-C0F31609BD2B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37089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81" grpId="0"/>
      <p:bldP spid="4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B125D0-5709-4494-A1A9-78A6E886ADD6}"/>
              </a:ext>
            </a:extLst>
          </p:cNvPr>
          <p:cNvCxnSpPr/>
          <p:nvPr/>
        </p:nvCxnSpPr>
        <p:spPr>
          <a:xfrm flipH="1">
            <a:off x="10161038" y="-149290"/>
            <a:ext cx="2407298" cy="7007290"/>
          </a:xfrm>
          <a:prstGeom prst="line">
            <a:avLst/>
          </a:prstGeom>
          <a:ln w="28575">
            <a:solidFill>
              <a:schemeClr val="bg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8BD76C-E703-4467-9A95-5A270723A768}"/>
              </a:ext>
            </a:extLst>
          </p:cNvPr>
          <p:cNvCxnSpPr>
            <a:cxnSpLocks/>
          </p:cNvCxnSpPr>
          <p:nvPr/>
        </p:nvCxnSpPr>
        <p:spPr>
          <a:xfrm flipH="1">
            <a:off x="10739535" y="0"/>
            <a:ext cx="2356011" cy="6858000"/>
          </a:xfrm>
          <a:prstGeom prst="line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A391E1-3FB4-48FE-94A0-04E36F200E16}"/>
              </a:ext>
            </a:extLst>
          </p:cNvPr>
          <p:cNvCxnSpPr>
            <a:cxnSpLocks/>
          </p:cNvCxnSpPr>
          <p:nvPr/>
        </p:nvCxnSpPr>
        <p:spPr>
          <a:xfrm flipH="1">
            <a:off x="11318032" y="620238"/>
            <a:ext cx="2142933" cy="6237762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83528C2A-37AB-41F9-98DE-18ADEE09931B}"/>
              </a:ext>
            </a:extLst>
          </p:cNvPr>
          <p:cNvSpPr txBox="1"/>
          <p:nvPr/>
        </p:nvSpPr>
        <p:spPr>
          <a:xfrm>
            <a:off x="920380" y="1140232"/>
            <a:ext cx="67389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800" b="1" dirty="0">
                <a:latin typeface="Calibri" panose="020F0502020204030204" pitchFamily="34" charset="0"/>
                <a:cs typeface="Calibri" panose="020F0502020204030204" pitchFamily="34" charset="0"/>
              </a:rPr>
              <a:t>Cải thiện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hiệu </a:t>
            </a:r>
            <a:r>
              <a:rPr lang="en-US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suất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(Scaleup)</a:t>
            </a:r>
            <a:r>
              <a:rPr lang="vi-VN" sz="2800" b="1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6113D76-4600-4C57-9124-46EB9E8EDB73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4.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Ưu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điểm của xử lí song song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E1A7F0A-11EC-4C84-B88D-DAE789A9062F}"/>
              </a:ext>
            </a:extLst>
          </p:cNvPr>
          <p:cNvSpPr txBox="1"/>
          <p:nvPr/>
        </p:nvSpPr>
        <p:spPr>
          <a:xfrm>
            <a:off x="629268" y="2441733"/>
            <a:ext cx="8852302" cy="38365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trị 2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thấy lý tưởng của quy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tuyến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tính: khi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phần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cứng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nhiều gấp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đôi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thể xử lý gấp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đôi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khối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lượng dữ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trong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cùng một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khoảng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thời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Nếu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vụ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thể chạy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độc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lập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với nhau,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chúng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thể được phân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phối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CPU hoặc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nút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khác nhau và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sẽ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quy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 nhiều quá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sẽ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thể chạy qua cơ sở dữ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trong cùng một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khoảng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thời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Nếu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quy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thể chạy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nhanh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hơn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mười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lần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, thì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thể hoàn thành gấp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mười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lần trong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khoảng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thời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ban đầu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8F96D2-1FB5-48F4-9BC0-9DE66609E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866" y="182154"/>
            <a:ext cx="5101166" cy="2322795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DFFDBA8E-F387-4E63-BBC4-5BC104176A76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D09C268-E728-4368-AAB6-9CBDB9FDA5AA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BFB48A2-9512-4517-9E52-601C3494275A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673649D-C9BC-466A-9977-9EAD56DE0681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873470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BA3A5ED-906B-40E0-AA75-3A254EA815C4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5.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Nhược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điểm của xử lí song song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F6C690-A801-4B1D-A875-9819639026CE}"/>
              </a:ext>
            </a:extLst>
          </p:cNvPr>
          <p:cNvSpPr txBox="1"/>
          <p:nvPr/>
        </p:nvSpPr>
        <p:spPr>
          <a:xfrm>
            <a:off x="922725" y="1879985"/>
            <a:ext cx="9769829" cy="4067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Lập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xử lý song song khó hơn nhiều so với thông thường: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khó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cài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đặt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hơn, khó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gỡ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lỗi hoặc chứng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minh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tính đúng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đắn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và thường hoạt động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kém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hơn so với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giải pháp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nối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tiếp do chi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phí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liên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lạc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và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phối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hợp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Đôi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khi ảnh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hưởng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đến sự nhất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quán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của hệ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phí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bổ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sung (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thời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hiện) phát sinh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do việc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truyền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dữ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, đồng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hóa,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giao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tiếp,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hủy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/tạo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luồng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, ...</a:t>
            </a: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C13042F-10AE-467B-9707-46F03E03CD98}"/>
              </a:ext>
            </a:extLst>
          </p:cNvPr>
          <p:cNvCxnSpPr/>
          <p:nvPr/>
        </p:nvCxnSpPr>
        <p:spPr>
          <a:xfrm flipH="1">
            <a:off x="10161038" y="-149290"/>
            <a:ext cx="2407298" cy="7007290"/>
          </a:xfrm>
          <a:prstGeom prst="line">
            <a:avLst/>
          </a:prstGeom>
          <a:ln w="28575">
            <a:solidFill>
              <a:schemeClr val="bg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4B99FB3-DE31-43FA-89E1-576350CB8AC4}"/>
              </a:ext>
            </a:extLst>
          </p:cNvPr>
          <p:cNvCxnSpPr>
            <a:cxnSpLocks/>
          </p:cNvCxnSpPr>
          <p:nvPr/>
        </p:nvCxnSpPr>
        <p:spPr>
          <a:xfrm flipH="1">
            <a:off x="10739535" y="0"/>
            <a:ext cx="2356011" cy="6858000"/>
          </a:xfrm>
          <a:prstGeom prst="line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0732657-B7E3-471B-89B5-5F8148988406}"/>
              </a:ext>
            </a:extLst>
          </p:cNvPr>
          <p:cNvCxnSpPr>
            <a:cxnSpLocks/>
          </p:cNvCxnSpPr>
          <p:nvPr/>
        </p:nvCxnSpPr>
        <p:spPr>
          <a:xfrm flipH="1">
            <a:off x="11318032" y="620238"/>
            <a:ext cx="2142933" cy="6237762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219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BA3A5ED-906B-40E0-AA75-3A254EA815C4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5.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Nhược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điểm của xử lí song song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F6C690-A801-4B1D-A875-9819639026CE}"/>
              </a:ext>
            </a:extLst>
          </p:cNvPr>
          <p:cNvSpPr txBox="1"/>
          <p:nvPr/>
        </p:nvSpPr>
        <p:spPr>
          <a:xfrm>
            <a:off x="1000257" y="1352823"/>
            <a:ext cx="10191486" cy="5092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tinh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chỉnh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mã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nguồn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khác nhau phải được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hiện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kiến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trúc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khác nhau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để cải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thiện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hiệu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suất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Tiêu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hao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điện năng rất lớn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bởi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kiến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trúc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đa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lõi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Cần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nghệ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làm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mát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tốt hơn trong trường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hợp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tổ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thành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cụm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máy tính (clusters).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Chỉ một số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loại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dữ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phù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hợp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để xử lý song song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 Dữ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dựa trên kết quả của một hoạt động trước đó(xử lí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tuần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tự)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thể được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hiện song song. Để xử lý song song,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mỗi tập dữ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phải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độc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lập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với nhau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Tốn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kém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hơn về phần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cứng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- cần nhiều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khối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xử lý.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98328F6-CA9D-401F-8B86-61D411C8F0FE}"/>
              </a:ext>
            </a:extLst>
          </p:cNvPr>
          <p:cNvCxnSpPr/>
          <p:nvPr/>
        </p:nvCxnSpPr>
        <p:spPr>
          <a:xfrm flipH="1">
            <a:off x="10161038" y="-149290"/>
            <a:ext cx="2407298" cy="7007290"/>
          </a:xfrm>
          <a:prstGeom prst="line">
            <a:avLst/>
          </a:prstGeom>
          <a:ln w="28575">
            <a:solidFill>
              <a:schemeClr val="bg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76E5598-3718-4859-AD56-9864443971B7}"/>
              </a:ext>
            </a:extLst>
          </p:cNvPr>
          <p:cNvCxnSpPr>
            <a:cxnSpLocks/>
          </p:cNvCxnSpPr>
          <p:nvPr/>
        </p:nvCxnSpPr>
        <p:spPr>
          <a:xfrm flipH="1">
            <a:off x="10739535" y="0"/>
            <a:ext cx="2356011" cy="6858000"/>
          </a:xfrm>
          <a:prstGeom prst="line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BE1BA4E-D832-40F6-A256-6C28DBC432F9}"/>
              </a:ext>
            </a:extLst>
          </p:cNvPr>
          <p:cNvCxnSpPr>
            <a:cxnSpLocks/>
          </p:cNvCxnSpPr>
          <p:nvPr/>
        </p:nvCxnSpPr>
        <p:spPr>
          <a:xfrm flipH="1">
            <a:off x="11318032" y="620238"/>
            <a:ext cx="2142933" cy="6237762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8606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8839200" y="6172200"/>
            <a:ext cx="3352800" cy="468875"/>
          </a:xfrm>
        </p:spPr>
        <p:txBody>
          <a:bodyPr>
            <a:normAutofit fontScale="62500" lnSpcReduction="20000"/>
          </a:bodyPr>
          <a:lstStyle/>
          <a:p>
            <a:pPr algn="r">
              <a:spcBef>
                <a:spcPts val="0"/>
              </a:spcBef>
              <a:defRPr/>
            </a:pPr>
            <a:r>
              <a:rPr lang="en-US" altLang="ko-KR" sz="4800" dirty="0">
                <a:solidFill>
                  <a:schemeClr val="accent5">
                    <a:lumMod val="50000"/>
                  </a:schemeClr>
                </a:solidFill>
                <a:latin typeface="GENISO" pitchFamily="2" charset="0"/>
                <a:cs typeface="GENISO" pitchFamily="2" charset="0"/>
              </a:rPr>
              <a:t>N H Ó M  4</a:t>
            </a:r>
          </a:p>
        </p:txBody>
      </p:sp>
      <p:sp>
        <p:nvSpPr>
          <p:cNvPr id="37890" name="AutoShape 2" descr="HÃ¬nh áº£nh cÃ³ liÃªn quan"/>
          <p:cNvSpPr>
            <a:spLocks noChangeAspect="1" noChangeArrowheads="1"/>
          </p:cNvSpPr>
          <p:nvPr/>
        </p:nvSpPr>
        <p:spPr bwMode="auto">
          <a:xfrm>
            <a:off x="207433" y="-192617"/>
            <a:ext cx="406400" cy="4064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37892" name="AutoShape 4" descr="HÃ¬nh áº£nh cÃ³ liÃªn quan"/>
          <p:cNvSpPr>
            <a:spLocks noChangeAspect="1" noChangeArrowheads="1"/>
          </p:cNvSpPr>
          <p:nvPr/>
        </p:nvSpPr>
        <p:spPr bwMode="auto">
          <a:xfrm>
            <a:off x="207433" y="-192617"/>
            <a:ext cx="406400" cy="4064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20DF2CF3-5BC7-4BD7-80F8-AD99A48C5588}"/>
              </a:ext>
            </a:extLst>
          </p:cNvPr>
          <p:cNvSpPr txBox="1">
            <a:spLocks/>
          </p:cNvSpPr>
          <p:nvPr/>
        </p:nvSpPr>
        <p:spPr>
          <a:xfrm>
            <a:off x="2619375" y="4839093"/>
            <a:ext cx="9220199" cy="156754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6000" b="1" dirty="0"/>
              <a:t>THANKS FOR LISTENING</a:t>
            </a:r>
          </a:p>
          <a:p>
            <a:pPr>
              <a:lnSpc>
                <a:spcPct val="100000"/>
              </a:lnSpc>
            </a:pP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grpId="0" nodeType="after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41327" y="1369977"/>
            <a:ext cx="10723752" cy="646331"/>
            <a:chOff x="1314450" y="2065704"/>
            <a:chExt cx="10723752" cy="646331"/>
          </a:xfrm>
        </p:grpSpPr>
        <p:sp>
          <p:nvSpPr>
            <p:cNvPr id="9" name="Notched Right Arrow 8"/>
            <p:cNvSpPr/>
            <p:nvPr/>
          </p:nvSpPr>
          <p:spPr>
            <a:xfrm>
              <a:off x="1314450" y="2160270"/>
              <a:ext cx="1165860" cy="457200"/>
            </a:xfrm>
            <a:prstGeom prst="notchedRightArrow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23210" y="2065704"/>
              <a:ext cx="92149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>
                      <a:lumMod val="50000"/>
                    </a:schemeClr>
                  </a:solidFill>
                </a:rPr>
                <a:t>Vấn đề của hệ cơ sở dữ </a:t>
              </a:r>
              <a:r>
                <a:rPr lang="en-US" sz="3600" dirty="0" err="1">
                  <a:solidFill>
                    <a:schemeClr val="accent1">
                      <a:lumMod val="50000"/>
                    </a:schemeClr>
                  </a:solidFill>
                </a:rPr>
                <a:t>liệu</a:t>
              </a:r>
              <a:r>
                <a:rPr lang="en-US" sz="3600" dirty="0">
                  <a:solidFill>
                    <a:schemeClr val="accent1">
                      <a:lumMod val="50000"/>
                    </a:schemeClr>
                  </a:solidFill>
                </a:rPr>
                <a:t> tập trung 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41327" y="2390995"/>
            <a:ext cx="6572250" cy="646331"/>
            <a:chOff x="1314450" y="3334434"/>
            <a:chExt cx="6572250" cy="646331"/>
          </a:xfrm>
        </p:grpSpPr>
        <p:sp>
          <p:nvSpPr>
            <p:cNvPr id="10" name="Notched Right Arrow 9"/>
            <p:cNvSpPr/>
            <p:nvPr/>
          </p:nvSpPr>
          <p:spPr>
            <a:xfrm>
              <a:off x="1314450" y="3429000"/>
              <a:ext cx="1165860" cy="457200"/>
            </a:xfrm>
            <a:prstGeom prst="notchedRight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823210" y="3334434"/>
              <a:ext cx="50634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>
                      <a:lumMod val="50000"/>
                    </a:schemeClr>
                  </a:solidFill>
                </a:rPr>
                <a:t>Xử lý song song 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41327" y="3412013"/>
            <a:ext cx="10206990" cy="646331"/>
            <a:chOff x="1314450" y="4603164"/>
            <a:chExt cx="10206990" cy="646331"/>
          </a:xfrm>
        </p:grpSpPr>
        <p:sp>
          <p:nvSpPr>
            <p:cNvPr id="11" name="Notched Right Arrow 10"/>
            <p:cNvSpPr/>
            <p:nvPr/>
          </p:nvSpPr>
          <p:spPr>
            <a:xfrm>
              <a:off x="1314450" y="4697730"/>
              <a:ext cx="1165860" cy="457200"/>
            </a:xfrm>
            <a:prstGeom prst="notchedRightArrow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823210" y="4603164"/>
              <a:ext cx="86982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>
                      <a:lumMod val="50000"/>
                    </a:schemeClr>
                  </a:solidFill>
                </a:rPr>
                <a:t>Cơ sở dữ </a:t>
              </a:r>
              <a:r>
                <a:rPr lang="en-US" sz="3600" dirty="0" err="1">
                  <a:solidFill>
                    <a:schemeClr val="accent1">
                      <a:lumMod val="50000"/>
                    </a:schemeClr>
                  </a:solidFill>
                </a:rPr>
                <a:t>liệu</a:t>
              </a:r>
              <a:r>
                <a:rPr lang="en-US" sz="3600" dirty="0">
                  <a:solidFill>
                    <a:schemeClr val="accent1">
                      <a:lumMod val="50000"/>
                    </a:schemeClr>
                  </a:solidFill>
                </a:rPr>
                <a:t> song song</a:t>
              </a:r>
            </a:p>
          </p:txBody>
        </p:sp>
      </p:grpSp>
      <p:sp>
        <p:nvSpPr>
          <p:cNvPr id="17" name="Title 2">
            <a:extLst>
              <a:ext uri="{FF2B5EF4-FFF2-40B4-BE49-F238E27FC236}">
                <a16:creationId xmlns:a16="http://schemas.microsoft.com/office/drawing/2014/main" id="{14D6A112-3774-42F1-A950-0052C19D28C3}"/>
              </a:ext>
            </a:extLst>
          </p:cNvPr>
          <p:cNvSpPr txBox="1">
            <a:spLocks/>
          </p:cNvSpPr>
          <p:nvPr/>
        </p:nvSpPr>
        <p:spPr>
          <a:xfrm>
            <a:off x="3312422" y="210892"/>
            <a:ext cx="5567156" cy="921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5400" b="1" cap="all" spc="-300" dirty="0"/>
              <a:t>Xử lý song song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E0F092B-96E7-4097-9B74-A4219EA73412}"/>
              </a:ext>
            </a:extLst>
          </p:cNvPr>
          <p:cNvGrpSpPr/>
          <p:nvPr/>
        </p:nvGrpSpPr>
        <p:grpSpPr>
          <a:xfrm>
            <a:off x="341327" y="4527597"/>
            <a:ext cx="10206990" cy="678563"/>
            <a:chOff x="1314450" y="4697730"/>
            <a:chExt cx="10206990" cy="678563"/>
          </a:xfrm>
        </p:grpSpPr>
        <p:sp>
          <p:nvSpPr>
            <p:cNvPr id="19" name="Notched Right Arrow 10">
              <a:extLst>
                <a:ext uri="{FF2B5EF4-FFF2-40B4-BE49-F238E27FC236}">
                  <a16:creationId xmlns:a16="http://schemas.microsoft.com/office/drawing/2014/main" id="{8F8A0831-7732-405D-8CFC-66E61D7B19D6}"/>
                </a:ext>
              </a:extLst>
            </p:cNvPr>
            <p:cNvSpPr/>
            <p:nvPr/>
          </p:nvSpPr>
          <p:spPr>
            <a:xfrm>
              <a:off x="1314450" y="4697730"/>
              <a:ext cx="1165860" cy="457200"/>
            </a:xfrm>
            <a:prstGeom prst="notchedRightArrow">
              <a:avLst/>
            </a:prstGeom>
            <a:solidFill>
              <a:srgbClr val="567FCA"/>
            </a:solidFill>
            <a:ln>
              <a:solidFill>
                <a:srgbClr val="567F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06848A1-412E-4C6C-A178-29031DE55927}"/>
                </a:ext>
              </a:extLst>
            </p:cNvPr>
            <p:cNvSpPr txBox="1"/>
            <p:nvPr/>
          </p:nvSpPr>
          <p:spPr>
            <a:xfrm>
              <a:off x="2823210" y="4729962"/>
              <a:ext cx="86982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err="1">
                  <a:solidFill>
                    <a:schemeClr val="accent1">
                      <a:lumMod val="50000"/>
                    </a:schemeClr>
                  </a:solidFill>
                </a:rPr>
                <a:t>Ưu</a:t>
              </a:r>
              <a:r>
                <a:rPr lang="en-US" sz="3600" dirty="0">
                  <a:solidFill>
                    <a:schemeClr val="accent1">
                      <a:lumMod val="50000"/>
                    </a:schemeClr>
                  </a:solidFill>
                </a:rPr>
                <a:t> điểm của xử lí song song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557D718-73B4-4D35-95EF-F6E9523904D0}"/>
              </a:ext>
            </a:extLst>
          </p:cNvPr>
          <p:cNvGrpSpPr/>
          <p:nvPr/>
        </p:nvGrpSpPr>
        <p:grpSpPr>
          <a:xfrm>
            <a:off x="341327" y="5518513"/>
            <a:ext cx="10206990" cy="646331"/>
            <a:chOff x="1314450" y="4603164"/>
            <a:chExt cx="10206990" cy="646331"/>
          </a:xfrm>
        </p:grpSpPr>
        <p:sp>
          <p:nvSpPr>
            <p:cNvPr id="22" name="Notched Right Arrow 10">
              <a:extLst>
                <a:ext uri="{FF2B5EF4-FFF2-40B4-BE49-F238E27FC236}">
                  <a16:creationId xmlns:a16="http://schemas.microsoft.com/office/drawing/2014/main" id="{B3237650-767B-4BB9-BF40-F9FDDF54830D}"/>
                </a:ext>
              </a:extLst>
            </p:cNvPr>
            <p:cNvSpPr/>
            <p:nvPr/>
          </p:nvSpPr>
          <p:spPr>
            <a:xfrm>
              <a:off x="1314450" y="4697730"/>
              <a:ext cx="1165860" cy="457200"/>
            </a:xfrm>
            <a:prstGeom prst="notchedRightArrow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44A607F-6BEF-49EE-B3AD-504036C31B9E}"/>
                </a:ext>
              </a:extLst>
            </p:cNvPr>
            <p:cNvSpPr txBox="1"/>
            <p:nvPr/>
          </p:nvSpPr>
          <p:spPr>
            <a:xfrm>
              <a:off x="2823210" y="4603164"/>
              <a:ext cx="86982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err="1">
                  <a:solidFill>
                    <a:schemeClr val="accent1">
                      <a:lumMod val="50000"/>
                    </a:schemeClr>
                  </a:solidFill>
                </a:rPr>
                <a:t>Nhược</a:t>
              </a:r>
              <a:r>
                <a:rPr lang="en-US" sz="3600" dirty="0">
                  <a:solidFill>
                    <a:schemeClr val="accent1">
                      <a:lumMod val="50000"/>
                    </a:schemeClr>
                  </a:solidFill>
                </a:rPr>
                <a:t> điểm của xử lí song song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21400EC-7344-464B-BA3E-C896BB93F069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45C79A6-12CD-4619-BB1B-778B0B60EA44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8B6E345-91F2-4BA6-B63C-5E109F77A963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33FB053-00B9-46A3-A9DF-8C5B54A190F3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4848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750"/>
                            </p:stCondLst>
                            <p:childTnLst>
                              <p:par>
                                <p:cTn id="17" presetID="5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5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37E7DF7E-6A05-4E1E-8E19-6601EEEE67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852264"/>
              </p:ext>
            </p:extLst>
          </p:nvPr>
        </p:nvGraphicFramePr>
        <p:xfrm>
          <a:off x="991768" y="1525782"/>
          <a:ext cx="3866760" cy="1280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78363291-3DC2-42CB-9FC6-2A73C2227403}"/>
              </a:ext>
            </a:extLst>
          </p:cNvPr>
          <p:cNvGrpSpPr/>
          <p:nvPr/>
        </p:nvGrpSpPr>
        <p:grpSpPr>
          <a:xfrm>
            <a:off x="6274454" y="1605890"/>
            <a:ext cx="4282367" cy="1200329"/>
            <a:chOff x="0" y="1358211"/>
            <a:chExt cx="4176463" cy="926639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2BBCF66A-9BB3-42A0-B2ED-FA7CAA6A281C}"/>
                </a:ext>
              </a:extLst>
            </p:cNvPr>
            <p:cNvSpPr/>
            <p:nvPr/>
          </p:nvSpPr>
          <p:spPr>
            <a:xfrm>
              <a:off x="0" y="1358211"/>
              <a:ext cx="4176463" cy="926639"/>
            </a:xfrm>
            <a:prstGeom prst="roundRect">
              <a:avLst/>
            </a:prstGeom>
            <a:solidFill>
              <a:schemeClr val="accent5">
                <a:lumMod val="75000"/>
                <a:alpha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4" name="Rectangle: Rounded Corners 4">
              <a:extLst>
                <a:ext uri="{FF2B5EF4-FFF2-40B4-BE49-F238E27FC236}">
                  <a16:creationId xmlns:a16="http://schemas.microsoft.com/office/drawing/2014/main" id="{48596421-F5C3-40FD-89AE-B034DA4F318E}"/>
                </a:ext>
              </a:extLst>
            </p:cNvPr>
            <p:cNvSpPr txBox="1"/>
            <p:nvPr/>
          </p:nvSpPr>
          <p:spPr>
            <a:xfrm>
              <a:off x="45235" y="1403446"/>
              <a:ext cx="4034444" cy="8361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marL="0" lvl="0" indent="0" algn="just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Đòi hỏi </a:t>
              </a:r>
              <a:r>
                <a:rPr lang="en-US" sz="2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không</a:t>
              </a:r>
              <a:r>
                <a:rPr lang="en-US" sz="28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2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gian</a:t>
              </a:r>
              <a:r>
                <a:rPr lang="en-US" sz="28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2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đĩa</a:t>
              </a:r>
              <a:r>
                <a:rPr lang="en-US" sz="28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và </a:t>
              </a:r>
              <a:r>
                <a:rPr lang="en-US" sz="2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bộ</a:t>
              </a:r>
              <a:r>
                <a:rPr lang="en-US" sz="28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nhớ chính phải lớn</a:t>
              </a:r>
              <a:endParaRPr lang="en-US" sz="2800" kern="1200" dirty="0"/>
            </a:p>
          </p:txBody>
        </p:sp>
      </p:grpSp>
      <p:pic>
        <p:nvPicPr>
          <p:cNvPr id="1026" name="Picture 2" descr="Identify Problem Icons - Download Free Vector Icons | Noun Project">
            <a:extLst>
              <a:ext uri="{FF2B5EF4-FFF2-40B4-BE49-F238E27FC236}">
                <a16:creationId xmlns:a16="http://schemas.microsoft.com/office/drawing/2014/main" id="{3835C80C-BD17-414C-B51C-629141B30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7385" y="484647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Notched Right Arrow 9">
            <a:extLst>
              <a:ext uri="{FF2B5EF4-FFF2-40B4-BE49-F238E27FC236}">
                <a16:creationId xmlns:a16="http://schemas.microsoft.com/office/drawing/2014/main" id="{B9D4397A-5092-40B5-A126-9A9B069FCB76}"/>
              </a:ext>
            </a:extLst>
          </p:cNvPr>
          <p:cNvSpPr/>
          <p:nvPr/>
        </p:nvSpPr>
        <p:spPr>
          <a:xfrm>
            <a:off x="5098008" y="2099990"/>
            <a:ext cx="936967" cy="329005"/>
          </a:xfrm>
          <a:prstGeom prst="notchedRightArrow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79715C2E-D793-4971-9641-1539642CB6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6610079"/>
              </p:ext>
            </p:extLst>
          </p:nvPr>
        </p:nvGraphicFramePr>
        <p:xfrm>
          <a:off x="827122" y="3772069"/>
          <a:ext cx="4196052" cy="13138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18" name="Group 17">
            <a:extLst>
              <a:ext uri="{FF2B5EF4-FFF2-40B4-BE49-F238E27FC236}">
                <a16:creationId xmlns:a16="http://schemas.microsoft.com/office/drawing/2014/main" id="{C0B9CEE7-27A6-4AB3-9E07-376A95B86B29}"/>
              </a:ext>
            </a:extLst>
          </p:cNvPr>
          <p:cNvGrpSpPr/>
          <p:nvPr/>
        </p:nvGrpSpPr>
        <p:grpSpPr>
          <a:xfrm>
            <a:off x="6690049" y="4051782"/>
            <a:ext cx="3960079" cy="941893"/>
            <a:chOff x="0" y="1358211"/>
            <a:chExt cx="4633966" cy="926639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1D1C16B-6940-4896-80B1-A2CB9D889952}"/>
                </a:ext>
              </a:extLst>
            </p:cNvPr>
            <p:cNvSpPr/>
            <p:nvPr/>
          </p:nvSpPr>
          <p:spPr>
            <a:xfrm>
              <a:off x="0" y="1358211"/>
              <a:ext cx="4176463" cy="926639"/>
            </a:xfrm>
            <a:prstGeom prst="roundRect">
              <a:avLst/>
            </a:prstGeom>
            <a:solidFill>
              <a:schemeClr val="accent5">
                <a:lumMod val="75000"/>
                <a:alpha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20" name="Rectangle: Rounded Corners 4">
              <a:extLst>
                <a:ext uri="{FF2B5EF4-FFF2-40B4-BE49-F238E27FC236}">
                  <a16:creationId xmlns:a16="http://schemas.microsoft.com/office/drawing/2014/main" id="{8FB07D88-6DDC-4FB6-B3FB-3F2F7BD75481}"/>
                </a:ext>
              </a:extLst>
            </p:cNvPr>
            <p:cNvSpPr txBox="1"/>
            <p:nvPr/>
          </p:nvSpPr>
          <p:spPr>
            <a:xfrm>
              <a:off x="599522" y="1572479"/>
              <a:ext cx="4034444" cy="4981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1440" tIns="91440" rIns="91440" bIns="91440" numCol="1" spcCol="1270" anchor="ctr" anchorCtr="0">
              <a:noAutofit/>
            </a:bodyPr>
            <a:lstStyle/>
            <a:p>
              <a:pPr marL="0" lvl="0" indent="0" algn="just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b="1" dirty="0" err="1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en-US" sz="2800" b="1" dirty="0" err="1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hắt</a:t>
              </a:r>
              <a:r>
                <a:rPr lang="en-US" sz="2800" b="1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2800" b="1" dirty="0" err="1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nút</a:t>
              </a:r>
              <a:r>
                <a:rPr lang="en-US" sz="2800" b="1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cổ chai</a:t>
              </a:r>
              <a:endParaRPr lang="en-US" sz="2800" kern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Notched Right Arrow 9">
            <a:extLst>
              <a:ext uri="{FF2B5EF4-FFF2-40B4-BE49-F238E27FC236}">
                <a16:creationId xmlns:a16="http://schemas.microsoft.com/office/drawing/2014/main" id="{4D7DDD09-89F9-4829-9180-62471EA45589}"/>
              </a:ext>
            </a:extLst>
          </p:cNvPr>
          <p:cNvSpPr/>
          <p:nvPr/>
        </p:nvSpPr>
        <p:spPr>
          <a:xfrm>
            <a:off x="5235728" y="4429004"/>
            <a:ext cx="1241767" cy="329005"/>
          </a:xfrm>
          <a:prstGeom prst="notchedRightArrow">
            <a:avLst>
              <a:gd name="adj1" fmla="val 44328"/>
              <a:gd name="adj2" fmla="val 50000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8011EE-77FD-4FF0-9E4C-37B3FAD553D1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1. Vấn đề của hệ cơ sở dữ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liệu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tập trung </a:t>
            </a:r>
            <a:r>
              <a:rPr lang="en-US" sz="3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36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đơn</a:t>
            </a:r>
            <a:r>
              <a:rPr lang="en-US" sz="3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xử lý)</a:t>
            </a:r>
            <a:endParaRPr lang="en-US" sz="2800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172A6FA-A663-4DB9-8CD7-ED4458E5C2C9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7C50689-0EFF-4CD2-924C-187103323DA8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6434D85-A547-4CCD-A35B-88A44C874849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48B00C2-C2F5-45FF-B6B1-4E718E54C704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207464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  <p:bldP spid="16" grpId="0" animBg="1"/>
      <p:bldGraphic spid="17" grpId="0">
        <p:bldAsOne/>
      </p:bldGraphic>
      <p:bldP spid="21" grpId="0" animBg="1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BA3A5ED-906B-40E0-AA75-3A254EA815C4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1. Vấn đề của hệ cơ sở dữ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liệu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tập trung </a:t>
            </a:r>
            <a:r>
              <a:rPr lang="en-US" sz="3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36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đơn</a:t>
            </a:r>
            <a:r>
              <a:rPr lang="en-US" sz="3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xử lý)</a:t>
            </a:r>
            <a:endParaRPr lang="en-US" sz="2800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642F3A-2F68-490B-9CF1-104EE8268BD5}"/>
              </a:ext>
            </a:extLst>
          </p:cNvPr>
          <p:cNvSpPr txBox="1"/>
          <p:nvPr/>
        </p:nvSpPr>
        <p:spPr>
          <a:xfrm>
            <a:off x="1115007" y="1432234"/>
            <a:ext cx="8467531" cy="2029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b="1" dirty="0" err="1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Dự</a:t>
            </a:r>
            <a:r>
              <a:rPr lang="en-US" sz="2800" b="1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báo</a:t>
            </a:r>
            <a:r>
              <a:rPr lang="en-US" sz="2800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</a:t>
            </a:r>
            <a:endParaRPr lang="en-US" sz="2000" dirty="0">
              <a:solidFill>
                <a:srgbClr val="C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của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vi xử lý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trưởng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50% / năm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 Dung lượng DRAM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trưởng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4 lần mỗi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năm.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 Dung lượng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đĩa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trưởng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 2 lần trong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mười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năm qua.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dentify Problem Icons - Download Free Vector Icons | Noun Project">
            <a:extLst>
              <a:ext uri="{FF2B5EF4-FFF2-40B4-BE49-F238E27FC236}">
                <a16:creationId xmlns:a16="http://schemas.microsoft.com/office/drawing/2014/main" id="{3835C80C-BD17-414C-B51C-629141B30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7385" y="4846476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C5E4E55-38C6-4896-B72B-ABC458D981CB}"/>
              </a:ext>
            </a:extLst>
          </p:cNvPr>
          <p:cNvSpPr txBox="1"/>
          <p:nvPr/>
        </p:nvSpPr>
        <p:spPr>
          <a:xfrm>
            <a:off x="3009900" y="4149165"/>
            <a:ext cx="6172200" cy="16498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algn="just">
              <a:lnSpc>
                <a:spcPct val="107000"/>
              </a:lnSpc>
              <a:spcAft>
                <a:spcPts val="800"/>
              </a:spcAft>
            </a:pP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Tìm cách </a:t>
            </a:r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tăng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băng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thông, phân </a:t>
            </a:r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tán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dữ </a:t>
            </a:r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liệu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và truy xuất dữ </a:t>
            </a:r>
            <a:r>
              <a:rPr lang="en-US" sz="32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liệu</a:t>
            </a:r>
            <a:r>
              <a:rPr lang="en-US" sz="32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song song.</a:t>
            </a:r>
            <a:endParaRPr lang="en-U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3" name="Notched Right Arrow 9">
            <a:extLst>
              <a:ext uri="{FF2B5EF4-FFF2-40B4-BE49-F238E27FC236}">
                <a16:creationId xmlns:a16="http://schemas.microsoft.com/office/drawing/2014/main" id="{E9288B30-C7C2-4E8A-91DB-BE3F51631FA0}"/>
              </a:ext>
            </a:extLst>
          </p:cNvPr>
          <p:cNvSpPr/>
          <p:nvPr/>
        </p:nvSpPr>
        <p:spPr>
          <a:xfrm>
            <a:off x="1496392" y="4646645"/>
            <a:ext cx="1209486" cy="491927"/>
          </a:xfrm>
          <a:custGeom>
            <a:avLst/>
            <a:gdLst>
              <a:gd name="connsiteX0" fmla="*/ 0 w 1209486"/>
              <a:gd name="connsiteY0" fmla="*/ 122982 h 491927"/>
              <a:gd name="connsiteX1" fmla="*/ 963523 w 1209486"/>
              <a:gd name="connsiteY1" fmla="*/ 122982 h 491927"/>
              <a:gd name="connsiteX2" fmla="*/ 963523 w 1209486"/>
              <a:gd name="connsiteY2" fmla="*/ 0 h 491927"/>
              <a:gd name="connsiteX3" fmla="*/ 1209486 w 1209486"/>
              <a:gd name="connsiteY3" fmla="*/ 245964 h 491927"/>
              <a:gd name="connsiteX4" fmla="*/ 963523 w 1209486"/>
              <a:gd name="connsiteY4" fmla="*/ 491927 h 491927"/>
              <a:gd name="connsiteX5" fmla="*/ 963523 w 1209486"/>
              <a:gd name="connsiteY5" fmla="*/ 368945 h 491927"/>
              <a:gd name="connsiteX6" fmla="*/ 0 w 1209486"/>
              <a:gd name="connsiteY6" fmla="*/ 368945 h 491927"/>
              <a:gd name="connsiteX7" fmla="*/ 122982 w 1209486"/>
              <a:gd name="connsiteY7" fmla="*/ 245964 h 491927"/>
              <a:gd name="connsiteX8" fmla="*/ 0 w 1209486"/>
              <a:gd name="connsiteY8" fmla="*/ 122982 h 491927"/>
              <a:gd name="connsiteX0" fmla="*/ 0 w 1209486"/>
              <a:gd name="connsiteY0" fmla="*/ 122982 h 491927"/>
              <a:gd name="connsiteX1" fmla="*/ 963523 w 1209486"/>
              <a:gd name="connsiteY1" fmla="*/ 122982 h 491927"/>
              <a:gd name="connsiteX2" fmla="*/ 963523 w 1209486"/>
              <a:gd name="connsiteY2" fmla="*/ 0 h 491927"/>
              <a:gd name="connsiteX3" fmla="*/ 1209486 w 1209486"/>
              <a:gd name="connsiteY3" fmla="*/ 245964 h 491927"/>
              <a:gd name="connsiteX4" fmla="*/ 963523 w 1209486"/>
              <a:gd name="connsiteY4" fmla="*/ 491927 h 491927"/>
              <a:gd name="connsiteX5" fmla="*/ 963523 w 1209486"/>
              <a:gd name="connsiteY5" fmla="*/ 368945 h 491927"/>
              <a:gd name="connsiteX6" fmla="*/ 0 w 1209486"/>
              <a:gd name="connsiteY6" fmla="*/ 368945 h 491927"/>
              <a:gd name="connsiteX7" fmla="*/ 20345 w 1209486"/>
              <a:gd name="connsiteY7" fmla="*/ 245964 h 491927"/>
              <a:gd name="connsiteX8" fmla="*/ 0 w 1209486"/>
              <a:gd name="connsiteY8" fmla="*/ 122982 h 49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09486" h="491927">
                <a:moveTo>
                  <a:pt x="0" y="122982"/>
                </a:moveTo>
                <a:lnTo>
                  <a:pt x="963523" y="122982"/>
                </a:lnTo>
                <a:lnTo>
                  <a:pt x="963523" y="0"/>
                </a:lnTo>
                <a:lnTo>
                  <a:pt x="1209486" y="245964"/>
                </a:lnTo>
                <a:lnTo>
                  <a:pt x="963523" y="491927"/>
                </a:lnTo>
                <a:lnTo>
                  <a:pt x="963523" y="368945"/>
                </a:lnTo>
                <a:lnTo>
                  <a:pt x="0" y="368945"/>
                </a:lnTo>
                <a:lnTo>
                  <a:pt x="20345" y="245964"/>
                </a:lnTo>
                <a:lnTo>
                  <a:pt x="0" y="122982"/>
                </a:lnTo>
                <a:close/>
              </a:path>
            </a:pathLst>
          </a:custGeom>
          <a:solidFill>
            <a:srgbClr val="FF996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48CDA49-AFED-4566-91D3-3BE904B8C149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5914492-3CC5-4284-81E2-8480D98FF61E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F2D15FE-3234-43B9-8E1D-5CB877DC35FA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CFB0F28-C121-4518-BB1F-5AB5E26B5688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97941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2" grpId="0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BA3A5ED-906B-40E0-AA75-3A254EA815C4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2. Xử lý song song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637F67-270B-4F70-934B-70423DA8E83B}"/>
              </a:ext>
            </a:extLst>
          </p:cNvPr>
          <p:cNvSpPr txBox="1"/>
          <p:nvPr/>
        </p:nvSpPr>
        <p:spPr>
          <a:xfrm>
            <a:off x="716609" y="1183050"/>
            <a:ext cx="10349498" cy="865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ʚ"/>
            </a:pPr>
            <a:r>
              <a:rPr lang="en-US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Khái</a:t>
            </a:r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niệm</a:t>
            </a:r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một quá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xử lý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gồm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nhiều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tiến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được kích hoạt đồng thời và cùng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tham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gia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giải quyết một vấn đề trên hệ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nhiều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xử lý.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Không có mô tả.">
            <a:extLst>
              <a:ext uri="{FF2B5EF4-FFF2-40B4-BE49-F238E27FC236}">
                <a16:creationId xmlns:a16="http://schemas.microsoft.com/office/drawing/2014/main" id="{19902B53-9E71-4169-9980-DA3933927A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27" b="-1"/>
          <a:stretch/>
        </p:blipFill>
        <p:spPr bwMode="auto">
          <a:xfrm>
            <a:off x="1278859" y="2232941"/>
            <a:ext cx="8966153" cy="3797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FC9AD07-ACDA-4BFD-BA41-B6EC6408E2AF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641505-9C2E-47F9-A0D1-DBEEA5799B54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F342E47-B325-4130-9F02-AED0B2903F14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80037A-B965-4509-9AC1-3923FA9B2CF9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241710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5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BA3A5ED-906B-40E0-AA75-3A254EA815C4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2. Xử lý song song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637F67-270B-4F70-934B-70423DA8E83B}"/>
              </a:ext>
            </a:extLst>
          </p:cNvPr>
          <p:cNvSpPr txBox="1"/>
          <p:nvPr/>
        </p:nvSpPr>
        <p:spPr>
          <a:xfrm>
            <a:off x="1191985" y="1267026"/>
            <a:ext cx="8455867" cy="532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ʚ"/>
            </a:pPr>
            <a:r>
              <a:rPr lang="en-US" sz="2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Mục</a:t>
            </a: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tiêu: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5EB0E1-5FFD-4F0E-AB39-1497B636C69A}"/>
              </a:ext>
            </a:extLst>
          </p:cNvPr>
          <p:cNvSpPr txBox="1"/>
          <p:nvPr/>
        </p:nvSpPr>
        <p:spPr>
          <a:xfrm>
            <a:off x="1901112" y="1945028"/>
            <a:ext cx="7158912" cy="2153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Cải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tiến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xử lý và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tốc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I/O bằng cách sử dụng nhiều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cpu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nhớ và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đĩa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cứng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song song. 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hia một task lớn thành nhiều task nhỏ và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thi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task nhỏ đó đồng thời trên nhiều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nút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khác nhau. Kết quả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task được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thi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nhanh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hơn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A9EA59-9D35-4D0C-96E8-330A390EA5F1}"/>
              </a:ext>
            </a:extLst>
          </p:cNvPr>
          <p:cNvSpPr txBox="1"/>
          <p:nvPr/>
        </p:nvSpPr>
        <p:spPr>
          <a:xfrm>
            <a:off x="2339649" y="4695491"/>
            <a:ext cx="8875747" cy="126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24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ột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khách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sạn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chỉ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1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lễ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tân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tất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cả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khách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hàng phải xếp hàng để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đợi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đến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lượt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phục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vụ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Nếu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lễ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tân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khách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hàng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thể chia làm 2 hàng và được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phục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vụ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nhanh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hơn.</a:t>
            </a:r>
            <a:endParaRPr lang="en-US" sz="2400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 descr="Free Target And Goal Icon, Symbol. PNG, SVG Download.">
            <a:extLst>
              <a:ext uri="{FF2B5EF4-FFF2-40B4-BE49-F238E27FC236}">
                <a16:creationId xmlns:a16="http://schemas.microsoft.com/office/drawing/2014/main" id="{EF858F83-D0FC-4A59-A704-3040515E9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2686" y="1778500"/>
            <a:ext cx="2051960" cy="2051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Example Icons - 104 free vector icons">
            <a:extLst>
              <a:ext uri="{FF2B5EF4-FFF2-40B4-BE49-F238E27FC236}">
                <a16:creationId xmlns:a16="http://schemas.microsoft.com/office/drawing/2014/main" id="{CCBE2992-74B6-43BF-B2BF-63C82E376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579" y="4417485"/>
            <a:ext cx="1648406" cy="1648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F7E1A42-7D1D-41AA-95DF-6591886C76F1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8EA8993-F9E6-448E-83CC-99AEFE0676E8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3A481FF-3C79-44B6-8CD0-0A07C8B109CF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C1864C-FC8C-46C7-8A27-FF3D7B3658CD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150260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E12D5C0-19A5-44A1-AD85-3D5E7A059DCA}"/>
              </a:ext>
            </a:extLst>
          </p:cNvPr>
          <p:cNvGrpSpPr/>
          <p:nvPr/>
        </p:nvGrpSpPr>
        <p:grpSpPr>
          <a:xfrm>
            <a:off x="335908" y="1794827"/>
            <a:ext cx="9032385" cy="3269973"/>
            <a:chOff x="912066" y="1619010"/>
            <a:chExt cx="9032385" cy="3269973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ABBD34E1-EDA5-49FA-B822-2531345E7D80}"/>
                </a:ext>
              </a:extLst>
            </p:cNvPr>
            <p:cNvSpPr/>
            <p:nvPr/>
          </p:nvSpPr>
          <p:spPr>
            <a:xfrm>
              <a:off x="2302679" y="2276411"/>
              <a:ext cx="7641772" cy="2612572"/>
            </a:xfrm>
            <a:prstGeom prst="roundRect">
              <a:avLst/>
            </a:prstGeom>
            <a:ln w="28575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5917F10-45B9-4DA4-A26C-5E0506314D03}"/>
                </a:ext>
              </a:extLst>
            </p:cNvPr>
            <p:cNvSpPr txBox="1"/>
            <p:nvPr/>
          </p:nvSpPr>
          <p:spPr>
            <a:xfrm>
              <a:off x="912066" y="1619010"/>
              <a:ext cx="8455867" cy="5329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07000"/>
                </a:lnSpc>
                <a:spcAft>
                  <a:spcPts val="800"/>
                </a:spcAft>
                <a:buFont typeface="Calibri" panose="020F0502020204030204" pitchFamily="34" charset="0"/>
                <a:buChar char="ʚ"/>
              </a:pPr>
              <a:r>
                <a:rPr lang="en-US" sz="2800" b="1" dirty="0" err="1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Đặc</a:t>
              </a:r>
              <a:r>
                <a:rPr lang="en-US" sz="2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điểm</a:t>
              </a:r>
              <a:r>
                <a:rPr lang="en-US" sz="2800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:</a:t>
              </a:r>
              <a:endPara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BA3A5ED-906B-40E0-AA75-3A254EA815C4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2. Xử lý song song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637F67-270B-4F70-934B-70423DA8E83B}"/>
              </a:ext>
            </a:extLst>
          </p:cNvPr>
          <p:cNvSpPr txBox="1"/>
          <p:nvPr/>
        </p:nvSpPr>
        <p:spPr>
          <a:xfrm>
            <a:off x="1879338" y="2630577"/>
            <a:ext cx="7429501" cy="2255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Mỗi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xử lý trong một hệ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thể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hiện đồng thời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vụ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nhiệm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vụ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thể cần được đồng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hóa.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nút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thường chia sẻ tài nguyên,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chẳng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hạn như dữ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đĩa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và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thiết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bị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khác.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A808516-F9AF-49C1-BB91-139660B93C67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A1DF1F4-690E-44E2-9C64-93FAA3F9875E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6A9E841-5994-4294-A56D-511F1152260C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95BB395-2CE7-4C74-984B-C7A32A6A961F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99EB47B-374F-4791-B9AB-DA0D2250751A}"/>
              </a:ext>
            </a:extLst>
          </p:cNvPr>
          <p:cNvSpPr/>
          <p:nvPr/>
        </p:nvSpPr>
        <p:spPr>
          <a:xfrm>
            <a:off x="10319657" y="3032449"/>
            <a:ext cx="2034074" cy="3956180"/>
          </a:xfrm>
          <a:custGeom>
            <a:avLst/>
            <a:gdLst>
              <a:gd name="connsiteX0" fmla="*/ 699796 w 2034074"/>
              <a:gd name="connsiteY0" fmla="*/ 3928188 h 3956180"/>
              <a:gd name="connsiteX1" fmla="*/ 139959 w 2034074"/>
              <a:gd name="connsiteY1" fmla="*/ 3685592 h 3956180"/>
              <a:gd name="connsiteX2" fmla="*/ 0 w 2034074"/>
              <a:gd name="connsiteY2" fmla="*/ 3368351 h 3956180"/>
              <a:gd name="connsiteX3" fmla="*/ 139959 w 2034074"/>
              <a:gd name="connsiteY3" fmla="*/ 3041780 h 3956180"/>
              <a:gd name="connsiteX4" fmla="*/ 223935 w 2034074"/>
              <a:gd name="connsiteY4" fmla="*/ 2864498 h 3956180"/>
              <a:gd name="connsiteX5" fmla="*/ 251927 w 2034074"/>
              <a:gd name="connsiteY5" fmla="*/ 2276669 h 3956180"/>
              <a:gd name="connsiteX6" fmla="*/ 214604 w 2034074"/>
              <a:gd name="connsiteY6" fmla="*/ 2090057 h 3956180"/>
              <a:gd name="connsiteX7" fmla="*/ 130629 w 2034074"/>
              <a:gd name="connsiteY7" fmla="*/ 1800808 h 3956180"/>
              <a:gd name="connsiteX8" fmla="*/ 121298 w 2034074"/>
              <a:gd name="connsiteY8" fmla="*/ 1660849 h 3956180"/>
              <a:gd name="connsiteX9" fmla="*/ 149290 w 2034074"/>
              <a:gd name="connsiteY9" fmla="*/ 1464906 h 3956180"/>
              <a:gd name="connsiteX10" fmla="*/ 195943 w 2034074"/>
              <a:gd name="connsiteY10" fmla="*/ 1362269 h 3956180"/>
              <a:gd name="connsiteX11" fmla="*/ 513184 w 2034074"/>
              <a:gd name="connsiteY11" fmla="*/ 1035698 h 3956180"/>
              <a:gd name="connsiteX12" fmla="*/ 858416 w 2034074"/>
              <a:gd name="connsiteY12" fmla="*/ 849086 h 3956180"/>
              <a:gd name="connsiteX13" fmla="*/ 942392 w 2034074"/>
              <a:gd name="connsiteY13" fmla="*/ 783771 h 3956180"/>
              <a:gd name="connsiteX14" fmla="*/ 1380931 w 2034074"/>
              <a:gd name="connsiteY14" fmla="*/ 513184 h 3956180"/>
              <a:gd name="connsiteX15" fmla="*/ 1838131 w 2034074"/>
              <a:gd name="connsiteY15" fmla="*/ 158620 h 3956180"/>
              <a:gd name="connsiteX16" fmla="*/ 2024743 w 2034074"/>
              <a:gd name="connsiteY16" fmla="*/ 0 h 3956180"/>
              <a:gd name="connsiteX17" fmla="*/ 2034074 w 2034074"/>
              <a:gd name="connsiteY17" fmla="*/ 625151 h 3956180"/>
              <a:gd name="connsiteX18" fmla="*/ 2015412 w 2034074"/>
              <a:gd name="connsiteY18" fmla="*/ 3918857 h 3956180"/>
              <a:gd name="connsiteX19" fmla="*/ 755780 w 2034074"/>
              <a:gd name="connsiteY19" fmla="*/ 3956180 h 3956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034074" h="3956180">
                <a:moveTo>
                  <a:pt x="699796" y="3928188"/>
                </a:moveTo>
                <a:lnTo>
                  <a:pt x="139959" y="3685592"/>
                </a:lnTo>
                <a:lnTo>
                  <a:pt x="0" y="3368351"/>
                </a:lnTo>
                <a:lnTo>
                  <a:pt x="139959" y="3041780"/>
                </a:lnTo>
                <a:cubicBezTo>
                  <a:pt x="213955" y="2930786"/>
                  <a:pt x="186276" y="2990027"/>
                  <a:pt x="223935" y="2864498"/>
                </a:cubicBezTo>
                <a:lnTo>
                  <a:pt x="251927" y="2276669"/>
                </a:lnTo>
                <a:lnTo>
                  <a:pt x="214604" y="2090057"/>
                </a:lnTo>
                <a:lnTo>
                  <a:pt x="130629" y="1800808"/>
                </a:lnTo>
                <a:lnTo>
                  <a:pt x="121298" y="1660849"/>
                </a:lnTo>
                <a:lnTo>
                  <a:pt x="149290" y="1464906"/>
                </a:lnTo>
                <a:cubicBezTo>
                  <a:pt x="164841" y="1430694"/>
                  <a:pt x="171640" y="1390934"/>
                  <a:pt x="195943" y="1362269"/>
                </a:cubicBezTo>
                <a:cubicBezTo>
                  <a:pt x="294087" y="1246510"/>
                  <a:pt x="513184" y="1035698"/>
                  <a:pt x="513184" y="1035698"/>
                </a:cubicBezTo>
                <a:lnTo>
                  <a:pt x="858416" y="849086"/>
                </a:lnTo>
                <a:lnTo>
                  <a:pt x="942392" y="783771"/>
                </a:lnTo>
                <a:lnTo>
                  <a:pt x="1380931" y="513184"/>
                </a:lnTo>
                <a:lnTo>
                  <a:pt x="1838131" y="158620"/>
                </a:lnTo>
                <a:lnTo>
                  <a:pt x="2024743" y="0"/>
                </a:lnTo>
                <a:lnTo>
                  <a:pt x="2034074" y="625151"/>
                </a:lnTo>
                <a:lnTo>
                  <a:pt x="2015412" y="3918857"/>
                </a:lnTo>
                <a:lnTo>
                  <a:pt x="755780" y="3956180"/>
                </a:lnTo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56E073-F5C4-4D2D-A004-2D52D7D124F2}"/>
              </a:ext>
            </a:extLst>
          </p:cNvPr>
          <p:cNvCxnSpPr/>
          <p:nvPr/>
        </p:nvCxnSpPr>
        <p:spPr>
          <a:xfrm flipH="1">
            <a:off x="8892073" y="-149290"/>
            <a:ext cx="2407298" cy="7007290"/>
          </a:xfrm>
          <a:prstGeom prst="line">
            <a:avLst/>
          </a:prstGeom>
          <a:ln w="28575">
            <a:solidFill>
              <a:schemeClr val="bg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D278DBA-7ABC-4A27-9811-2A02945F444B}"/>
              </a:ext>
            </a:extLst>
          </p:cNvPr>
          <p:cNvCxnSpPr>
            <a:cxnSpLocks/>
          </p:cNvCxnSpPr>
          <p:nvPr/>
        </p:nvCxnSpPr>
        <p:spPr>
          <a:xfrm flipH="1">
            <a:off x="9470570" y="0"/>
            <a:ext cx="2356011" cy="6858000"/>
          </a:xfrm>
          <a:prstGeom prst="line">
            <a:avLst/>
          </a:prstGeom>
          <a:ln w="28575">
            <a:solidFill>
              <a:schemeClr val="accent4">
                <a:lumMod val="40000"/>
                <a:lumOff val="6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06E0E49-3DAC-4A4F-8C96-E1894163FE5A}"/>
              </a:ext>
            </a:extLst>
          </p:cNvPr>
          <p:cNvCxnSpPr>
            <a:cxnSpLocks/>
          </p:cNvCxnSpPr>
          <p:nvPr/>
        </p:nvCxnSpPr>
        <p:spPr>
          <a:xfrm flipH="1">
            <a:off x="10049067" y="620238"/>
            <a:ext cx="2142933" cy="6237762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5636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7B81B436-C19C-4945-BE8E-CD3B3CC6946D}"/>
              </a:ext>
            </a:extLst>
          </p:cNvPr>
          <p:cNvSpPr/>
          <p:nvPr/>
        </p:nvSpPr>
        <p:spPr>
          <a:xfrm>
            <a:off x="10319657" y="3032449"/>
            <a:ext cx="2034074" cy="3956180"/>
          </a:xfrm>
          <a:custGeom>
            <a:avLst/>
            <a:gdLst>
              <a:gd name="connsiteX0" fmla="*/ 699796 w 2034074"/>
              <a:gd name="connsiteY0" fmla="*/ 3928188 h 3956180"/>
              <a:gd name="connsiteX1" fmla="*/ 139959 w 2034074"/>
              <a:gd name="connsiteY1" fmla="*/ 3685592 h 3956180"/>
              <a:gd name="connsiteX2" fmla="*/ 0 w 2034074"/>
              <a:gd name="connsiteY2" fmla="*/ 3368351 h 3956180"/>
              <a:gd name="connsiteX3" fmla="*/ 139959 w 2034074"/>
              <a:gd name="connsiteY3" fmla="*/ 3041780 h 3956180"/>
              <a:gd name="connsiteX4" fmla="*/ 223935 w 2034074"/>
              <a:gd name="connsiteY4" fmla="*/ 2864498 h 3956180"/>
              <a:gd name="connsiteX5" fmla="*/ 251927 w 2034074"/>
              <a:gd name="connsiteY5" fmla="*/ 2276669 h 3956180"/>
              <a:gd name="connsiteX6" fmla="*/ 214604 w 2034074"/>
              <a:gd name="connsiteY6" fmla="*/ 2090057 h 3956180"/>
              <a:gd name="connsiteX7" fmla="*/ 130629 w 2034074"/>
              <a:gd name="connsiteY7" fmla="*/ 1800808 h 3956180"/>
              <a:gd name="connsiteX8" fmla="*/ 121298 w 2034074"/>
              <a:gd name="connsiteY8" fmla="*/ 1660849 h 3956180"/>
              <a:gd name="connsiteX9" fmla="*/ 149290 w 2034074"/>
              <a:gd name="connsiteY9" fmla="*/ 1464906 h 3956180"/>
              <a:gd name="connsiteX10" fmla="*/ 195943 w 2034074"/>
              <a:gd name="connsiteY10" fmla="*/ 1362269 h 3956180"/>
              <a:gd name="connsiteX11" fmla="*/ 513184 w 2034074"/>
              <a:gd name="connsiteY11" fmla="*/ 1035698 h 3956180"/>
              <a:gd name="connsiteX12" fmla="*/ 858416 w 2034074"/>
              <a:gd name="connsiteY12" fmla="*/ 849086 h 3956180"/>
              <a:gd name="connsiteX13" fmla="*/ 942392 w 2034074"/>
              <a:gd name="connsiteY13" fmla="*/ 783771 h 3956180"/>
              <a:gd name="connsiteX14" fmla="*/ 1380931 w 2034074"/>
              <a:gd name="connsiteY14" fmla="*/ 513184 h 3956180"/>
              <a:gd name="connsiteX15" fmla="*/ 1838131 w 2034074"/>
              <a:gd name="connsiteY15" fmla="*/ 158620 h 3956180"/>
              <a:gd name="connsiteX16" fmla="*/ 2024743 w 2034074"/>
              <a:gd name="connsiteY16" fmla="*/ 0 h 3956180"/>
              <a:gd name="connsiteX17" fmla="*/ 2034074 w 2034074"/>
              <a:gd name="connsiteY17" fmla="*/ 625151 h 3956180"/>
              <a:gd name="connsiteX18" fmla="*/ 2015412 w 2034074"/>
              <a:gd name="connsiteY18" fmla="*/ 3918857 h 3956180"/>
              <a:gd name="connsiteX19" fmla="*/ 755780 w 2034074"/>
              <a:gd name="connsiteY19" fmla="*/ 3956180 h 3956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034074" h="3956180">
                <a:moveTo>
                  <a:pt x="699796" y="3928188"/>
                </a:moveTo>
                <a:lnTo>
                  <a:pt x="139959" y="3685592"/>
                </a:lnTo>
                <a:lnTo>
                  <a:pt x="0" y="3368351"/>
                </a:lnTo>
                <a:lnTo>
                  <a:pt x="139959" y="3041780"/>
                </a:lnTo>
                <a:cubicBezTo>
                  <a:pt x="213955" y="2930786"/>
                  <a:pt x="186276" y="2990027"/>
                  <a:pt x="223935" y="2864498"/>
                </a:cubicBezTo>
                <a:lnTo>
                  <a:pt x="251927" y="2276669"/>
                </a:lnTo>
                <a:lnTo>
                  <a:pt x="214604" y="2090057"/>
                </a:lnTo>
                <a:lnTo>
                  <a:pt x="130629" y="1800808"/>
                </a:lnTo>
                <a:lnTo>
                  <a:pt x="121298" y="1660849"/>
                </a:lnTo>
                <a:lnTo>
                  <a:pt x="149290" y="1464906"/>
                </a:lnTo>
                <a:cubicBezTo>
                  <a:pt x="164841" y="1430694"/>
                  <a:pt x="171640" y="1390934"/>
                  <a:pt x="195943" y="1362269"/>
                </a:cubicBezTo>
                <a:cubicBezTo>
                  <a:pt x="294087" y="1246510"/>
                  <a:pt x="513184" y="1035698"/>
                  <a:pt x="513184" y="1035698"/>
                </a:cubicBezTo>
                <a:lnTo>
                  <a:pt x="858416" y="849086"/>
                </a:lnTo>
                <a:lnTo>
                  <a:pt x="942392" y="783771"/>
                </a:lnTo>
                <a:lnTo>
                  <a:pt x="1380931" y="513184"/>
                </a:lnTo>
                <a:lnTo>
                  <a:pt x="1838131" y="158620"/>
                </a:lnTo>
                <a:lnTo>
                  <a:pt x="2024743" y="0"/>
                </a:lnTo>
                <a:lnTo>
                  <a:pt x="2034074" y="625151"/>
                </a:lnTo>
                <a:lnTo>
                  <a:pt x="2015412" y="3918857"/>
                </a:lnTo>
                <a:lnTo>
                  <a:pt x="755780" y="3956180"/>
                </a:lnTo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A3A5ED-906B-40E0-AA75-3A254EA815C4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3. Cơ sở dữ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liệu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song song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0826C1-239F-46CD-AC99-A7EE7FCE7565}"/>
              </a:ext>
            </a:extLst>
          </p:cNvPr>
          <p:cNvSpPr txBox="1"/>
          <p:nvPr/>
        </p:nvSpPr>
        <p:spPr>
          <a:xfrm>
            <a:off x="1102957" y="1517005"/>
            <a:ext cx="8045320" cy="865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hệ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dữ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song song kết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hợp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việc quản trị dữ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và xử lí song song làm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tăng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hiệu năng và tính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sẵn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sàng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6814F2-FD93-42DB-97C1-0395B50E7B24}"/>
              </a:ext>
            </a:extLst>
          </p:cNvPr>
          <p:cNvSpPr txBox="1"/>
          <p:nvPr/>
        </p:nvSpPr>
        <p:spPr>
          <a:xfrm>
            <a:off x="1102957" y="2840159"/>
            <a:ext cx="8190333" cy="2050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Một hệ quản trị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CSDL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được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cài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đặt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trên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xử lý kết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chặt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(Tightly Couple), bao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gồm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từ kết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nối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hệ quản trị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CSDL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hiện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với yêu cầu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ghi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lại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thủ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tục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giao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diện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hệ điều hành đến sự kết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hợp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phức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tạp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giữa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xử lí song song và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năng hệ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CSDL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thành kiến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trúc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phần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cứng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/ phần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mềm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mới.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B125D0-5709-4494-A1A9-78A6E886ADD6}"/>
              </a:ext>
            </a:extLst>
          </p:cNvPr>
          <p:cNvCxnSpPr/>
          <p:nvPr/>
        </p:nvCxnSpPr>
        <p:spPr>
          <a:xfrm flipH="1">
            <a:off x="8892073" y="-149290"/>
            <a:ext cx="2407298" cy="7007290"/>
          </a:xfrm>
          <a:prstGeom prst="line">
            <a:avLst/>
          </a:prstGeom>
          <a:ln w="28575">
            <a:solidFill>
              <a:schemeClr val="bg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8BD76C-E703-4467-9A95-5A270723A768}"/>
              </a:ext>
            </a:extLst>
          </p:cNvPr>
          <p:cNvCxnSpPr>
            <a:cxnSpLocks/>
          </p:cNvCxnSpPr>
          <p:nvPr/>
        </p:nvCxnSpPr>
        <p:spPr>
          <a:xfrm flipH="1">
            <a:off x="9470570" y="0"/>
            <a:ext cx="2356011" cy="6858000"/>
          </a:xfrm>
          <a:prstGeom prst="line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A391E1-3FB4-48FE-94A0-04E36F200E16}"/>
              </a:ext>
            </a:extLst>
          </p:cNvPr>
          <p:cNvCxnSpPr>
            <a:cxnSpLocks/>
          </p:cNvCxnSpPr>
          <p:nvPr/>
        </p:nvCxnSpPr>
        <p:spPr>
          <a:xfrm flipH="1">
            <a:off x="10049067" y="620238"/>
            <a:ext cx="2142933" cy="6237762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0D566F4-047E-499C-BF27-8989A26AD15D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7AD792C-0086-45D8-9BFE-5473BD6A8ACC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DCFA891-EFF4-4658-A300-2BAFBC78A1B9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8D9EC9B-42C5-42B8-87C6-8421EE68C038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033213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BA3A5ED-906B-40E0-AA75-3A254EA815C4}"/>
              </a:ext>
            </a:extLst>
          </p:cNvPr>
          <p:cNvSpPr txBox="1"/>
          <p:nvPr/>
        </p:nvSpPr>
        <p:spPr>
          <a:xfrm>
            <a:off x="245706" y="412693"/>
            <a:ext cx="9999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4.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Ưu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điểm của xử lí song song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B125D0-5709-4494-A1A9-78A6E886ADD6}"/>
              </a:ext>
            </a:extLst>
          </p:cNvPr>
          <p:cNvCxnSpPr/>
          <p:nvPr/>
        </p:nvCxnSpPr>
        <p:spPr>
          <a:xfrm flipH="1">
            <a:off x="10161038" y="-149290"/>
            <a:ext cx="2407298" cy="7007290"/>
          </a:xfrm>
          <a:prstGeom prst="line">
            <a:avLst/>
          </a:prstGeom>
          <a:ln w="28575">
            <a:solidFill>
              <a:schemeClr val="bg2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8BD76C-E703-4467-9A95-5A270723A768}"/>
              </a:ext>
            </a:extLst>
          </p:cNvPr>
          <p:cNvCxnSpPr>
            <a:cxnSpLocks/>
          </p:cNvCxnSpPr>
          <p:nvPr/>
        </p:nvCxnSpPr>
        <p:spPr>
          <a:xfrm flipH="1">
            <a:off x="10739535" y="0"/>
            <a:ext cx="2356011" cy="6858000"/>
          </a:xfrm>
          <a:prstGeom prst="line">
            <a:avLst/>
          </a:prstGeom>
          <a:ln w="28575">
            <a:solidFill>
              <a:schemeClr val="accent5">
                <a:lumMod val="60000"/>
                <a:lumOff val="4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A391E1-3FB4-48FE-94A0-04E36F200E16}"/>
              </a:ext>
            </a:extLst>
          </p:cNvPr>
          <p:cNvCxnSpPr>
            <a:cxnSpLocks/>
          </p:cNvCxnSpPr>
          <p:nvPr/>
        </p:nvCxnSpPr>
        <p:spPr>
          <a:xfrm flipH="1">
            <a:off x="11318032" y="620238"/>
            <a:ext cx="2142933" cy="6237762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DEC7800E-CA27-4B53-BADC-1B46AD518F5F}"/>
              </a:ext>
            </a:extLst>
          </p:cNvPr>
          <p:cNvSpPr txBox="1"/>
          <p:nvPr/>
        </p:nvSpPr>
        <p:spPr>
          <a:xfrm>
            <a:off x="816768" y="1174605"/>
            <a:ext cx="10135845" cy="1755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15000"/>
              </a:lnSpc>
              <a:buFont typeface="Wingdings" panose="05000000000000000000" pitchFamily="2" charset="2"/>
              <a:buChar char="q"/>
            </a:pPr>
            <a:r>
              <a:rPr lang="vi-VN" sz="2400" b="1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Cải thiện thời gian </a:t>
            </a:r>
            <a:r>
              <a:rPr lang="en-US" sz="2400" b="1" dirty="0" err="1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phản</a:t>
            </a:r>
            <a:r>
              <a:rPr lang="en-US" sz="2400" b="1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hồi (Speedup)</a:t>
            </a:r>
            <a:r>
              <a:rPr lang="vi-VN" sz="240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có thể xử lý 1  các truy vấn và giao dịch song song với nhau.</a:t>
            </a:r>
            <a:endParaRPr lang="en-US" sz="240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115000"/>
              </a:lnSpc>
              <a:buFont typeface="Wingdings" panose="05000000000000000000" pitchFamily="2" charset="2"/>
              <a:buChar char="q"/>
            </a:pPr>
            <a:r>
              <a:rPr lang="vi-VN" sz="2400" b="1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Cải thiện hiệu suất</a:t>
            </a:r>
            <a:r>
              <a:rPr lang="en-US" sz="2400" b="1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 (Scaleup)</a:t>
            </a:r>
            <a:r>
              <a:rPr lang="vi-VN" sz="2400" dirty="0"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: Có thể xử lý các tác vụ trong một truy vấn hay giao dịch song song.</a:t>
            </a:r>
            <a:endParaRPr lang="en-US" sz="2400" dirty="0">
              <a:effectLst/>
              <a:latin typeface="Calibri" panose="020F050202020403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8BF4ABFA-121D-42BE-A8A7-BE341001F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205" y="2929701"/>
            <a:ext cx="6120595" cy="3367839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A8D93181-5555-4724-8D5C-46674DC3DE7C}"/>
              </a:ext>
            </a:extLst>
          </p:cNvPr>
          <p:cNvGrpSpPr/>
          <p:nvPr/>
        </p:nvGrpSpPr>
        <p:grpSpPr>
          <a:xfrm>
            <a:off x="37324" y="74648"/>
            <a:ext cx="9915787" cy="6747912"/>
            <a:chOff x="37324" y="74648"/>
            <a:chExt cx="9915787" cy="6747912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CB9ABC2-28D1-422B-9C00-F22ECCCCF53A}"/>
                </a:ext>
              </a:extLst>
            </p:cNvPr>
            <p:cNvCxnSpPr>
              <a:cxnSpLocks/>
            </p:cNvCxnSpPr>
            <p:nvPr/>
          </p:nvCxnSpPr>
          <p:spPr>
            <a:xfrm>
              <a:off x="46655" y="83979"/>
              <a:ext cx="9850470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5887318F-F5C6-41E2-9B9E-099EFA0701C1}"/>
                </a:ext>
              </a:extLst>
            </p:cNvPr>
            <p:cNvCxnSpPr/>
            <p:nvPr/>
          </p:nvCxnSpPr>
          <p:spPr>
            <a:xfrm>
              <a:off x="37324" y="6803898"/>
              <a:ext cx="9915787" cy="0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1D535536-AB7B-408D-92DF-A254A8C9FCEB}"/>
                </a:ext>
              </a:extLst>
            </p:cNvPr>
            <p:cNvCxnSpPr>
              <a:cxnSpLocks/>
            </p:cNvCxnSpPr>
            <p:nvPr/>
          </p:nvCxnSpPr>
          <p:spPr>
            <a:xfrm>
              <a:off x="65317" y="74648"/>
              <a:ext cx="0" cy="6747912"/>
            </a:xfrm>
            <a:prstGeom prst="line">
              <a:avLst/>
            </a:prstGeom>
            <a:ln w="571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18120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1363</Words>
  <Application>Microsoft Office PowerPoint</Application>
  <PresentationFormat>Widescreen</PresentationFormat>
  <Paragraphs>100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맑은 고딕</vt:lpstr>
      <vt:lpstr>Arial</vt:lpstr>
      <vt:lpstr>Calibri</vt:lpstr>
      <vt:lpstr>Calibri Light</vt:lpstr>
      <vt:lpstr>Corbel</vt:lpstr>
      <vt:lpstr>GENISO</vt:lpstr>
      <vt:lpstr>Times New Roman</vt:lpstr>
      <vt:lpstr>Wingdings</vt:lpstr>
      <vt:lpstr>Office Theme</vt:lpstr>
      <vt:lpstr>Xử lý song song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Xử lý song song</dc:title>
  <dc:creator>Nguyen Tran</dc:creator>
  <cp:lastModifiedBy>Louis</cp:lastModifiedBy>
  <cp:revision>40</cp:revision>
  <dcterms:created xsi:type="dcterms:W3CDTF">2021-10-25T14:21:56Z</dcterms:created>
  <dcterms:modified xsi:type="dcterms:W3CDTF">2021-10-29T02:57:09Z</dcterms:modified>
</cp:coreProperties>
</file>

<file path=docProps/thumbnail.jpeg>
</file>